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323" r:id="rId6"/>
    <p:sldId id="324" r:id="rId7"/>
    <p:sldId id="325" r:id="rId8"/>
    <p:sldId id="326" r:id="rId9"/>
    <p:sldId id="327" r:id="rId10"/>
    <p:sldId id="328" r:id="rId11"/>
    <p:sldId id="329" r:id="rId12"/>
    <p:sldId id="330" r:id="rId13"/>
    <p:sldId id="332" r:id="rId14"/>
    <p:sldId id="331" r:id="rId15"/>
    <p:sldId id="333" r:id="rId16"/>
    <p:sldId id="334" r:id="rId17"/>
    <p:sldId id="335" r:id="rId18"/>
    <p:sldId id="336" r:id="rId19"/>
    <p:sldId id="337" r:id="rId20"/>
    <p:sldId id="338" r:id="rId21"/>
    <p:sldId id="344" r:id="rId22"/>
    <p:sldId id="339" r:id="rId23"/>
    <p:sldId id="340" r:id="rId24"/>
    <p:sldId id="341" r:id="rId25"/>
    <p:sldId id="345" r:id="rId26"/>
    <p:sldId id="342" r:id="rId27"/>
    <p:sldId id="34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3775867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2267533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269349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59126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36898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1423073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3276359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1953384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16758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154243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42C1A16-511D-4BF7-9A32-559556C76366}" type="datetimeFigureOut">
              <a:rPr lang="zh-CN" altLang="en-US" smtClean="0"/>
              <a:t>2018/11/25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76638C7-B1EF-4C4B-B266-6840AD9A77FF}" type="slidenum">
              <a:rPr lang="zh-CN" altLang="en-US" smtClean="0"/>
              <a:t>‹#›</a:t>
            </a:fld>
            <a:endParaRPr lang="zh-CN" altLang="en-US"/>
          </a:p>
        </p:txBody>
      </p:sp>
    </p:spTree>
    <p:extLst>
      <p:ext uri="{BB962C8B-B14F-4D97-AF65-F5344CB8AC3E}">
        <p14:creationId xmlns:p14="http://schemas.microsoft.com/office/powerpoint/2010/main" val="4140383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2C1A16-511D-4BF7-9A32-559556C76366}" type="datetimeFigureOut">
              <a:rPr lang="zh-CN" altLang="en-US" smtClean="0"/>
              <a:t>2018/11/25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638C7-B1EF-4C4B-B266-6840AD9A77FF}" type="slidenum">
              <a:rPr lang="zh-CN" altLang="en-US" smtClean="0"/>
              <a:t>‹#›</a:t>
            </a:fld>
            <a:endParaRPr lang="zh-CN" altLang="en-US"/>
          </a:p>
        </p:txBody>
      </p:sp>
      <p:pic>
        <p:nvPicPr>
          <p:cNvPr id="8" name="图片 7">
            <a:extLst>
              <a:ext uri="{FF2B5EF4-FFF2-40B4-BE49-F238E27FC236}">
                <a16:creationId xmlns:a16="http://schemas.microsoft.com/office/drawing/2014/main" id="{9FCFBE1D-760B-4056-A133-4F7BC24C781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76494" y="5742494"/>
            <a:ext cx="1115505" cy="1115505"/>
          </a:xfrm>
          <a:prstGeom prst="rect">
            <a:avLst/>
          </a:prstGeom>
        </p:spPr>
      </p:pic>
    </p:spTree>
    <p:extLst>
      <p:ext uri="{BB962C8B-B14F-4D97-AF65-F5344CB8AC3E}">
        <p14:creationId xmlns:p14="http://schemas.microsoft.com/office/powerpoint/2010/main" val="11614248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reativecommons.org/licenses/by-nc-nd/2.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58A04-2811-48CD-B698-EB9AD5B798EE}"/>
              </a:ext>
            </a:extLst>
          </p:cNvPr>
          <p:cNvSpPr>
            <a:spLocks noGrp="1"/>
          </p:cNvSpPr>
          <p:nvPr>
            <p:ph type="ctrTitle"/>
          </p:nvPr>
        </p:nvSpPr>
        <p:spPr/>
        <p:txBody>
          <a:bodyPr/>
          <a:lstStyle/>
          <a:p>
            <a:r>
              <a:rPr lang="en-US" altLang="zh-CN" dirty="0"/>
              <a:t>Arduino</a:t>
            </a:r>
            <a:r>
              <a:rPr lang="zh-CN" altLang="en-US" dirty="0"/>
              <a:t>入门</a:t>
            </a:r>
          </a:p>
        </p:txBody>
      </p:sp>
      <p:sp>
        <p:nvSpPr>
          <p:cNvPr id="3" name="副标题 2">
            <a:extLst>
              <a:ext uri="{FF2B5EF4-FFF2-40B4-BE49-F238E27FC236}">
                <a16:creationId xmlns:a16="http://schemas.microsoft.com/office/drawing/2014/main" id="{1D82917C-AAC7-4B52-97CE-9ADE37EC2A78}"/>
              </a:ext>
            </a:extLst>
          </p:cNvPr>
          <p:cNvSpPr>
            <a:spLocks noGrp="1"/>
          </p:cNvSpPr>
          <p:nvPr>
            <p:ph type="subTitle" idx="1"/>
          </p:nvPr>
        </p:nvSpPr>
        <p:spPr/>
        <p:txBody>
          <a:bodyPr/>
          <a:lstStyle/>
          <a:p>
            <a:r>
              <a:rPr lang="zh-CN" altLang="en-US" dirty="0"/>
              <a:t>数字端口、模拟端口和串口</a:t>
            </a:r>
          </a:p>
        </p:txBody>
      </p:sp>
      <p:grpSp>
        <p:nvGrpSpPr>
          <p:cNvPr id="4" name="组合 3">
            <a:extLst>
              <a:ext uri="{FF2B5EF4-FFF2-40B4-BE49-F238E27FC236}">
                <a16:creationId xmlns:a16="http://schemas.microsoft.com/office/drawing/2014/main" id="{1B72D9CC-D18E-4EC6-BE1F-000E8FE39FB7}"/>
              </a:ext>
            </a:extLst>
          </p:cNvPr>
          <p:cNvGrpSpPr/>
          <p:nvPr/>
        </p:nvGrpSpPr>
        <p:grpSpPr>
          <a:xfrm>
            <a:off x="48237" y="6517544"/>
            <a:ext cx="11580882" cy="338554"/>
            <a:chOff x="48237" y="6488668"/>
            <a:chExt cx="11580882" cy="338554"/>
          </a:xfrm>
        </p:grpSpPr>
        <p:sp>
          <p:nvSpPr>
            <p:cNvPr id="5" name="矩形 4">
              <a:extLst>
                <a:ext uri="{FF2B5EF4-FFF2-40B4-BE49-F238E27FC236}">
                  <a16:creationId xmlns:a16="http://schemas.microsoft.com/office/drawing/2014/main" id="{8A34D042-97F6-48F0-AB2B-7AD27382A481}"/>
                </a:ext>
              </a:extLst>
            </p:cNvPr>
            <p:cNvSpPr/>
            <p:nvPr/>
          </p:nvSpPr>
          <p:spPr>
            <a:xfrm>
              <a:off x="48237" y="6488668"/>
              <a:ext cx="11580882" cy="338554"/>
            </a:xfrm>
            <a:prstGeom prst="rect">
              <a:avLst/>
            </a:prstGeom>
          </p:spPr>
          <p:txBody>
            <a:bodyPr wrap="square">
              <a:spAutoFit/>
            </a:bodyPr>
            <a:lstStyle/>
            <a:p>
              <a:r>
                <a:rPr lang="en-US" altLang="zh-CN" sz="1600" dirty="0">
                  <a:latin typeface="Helvetica Neue"/>
                </a:rPr>
                <a:t>This work is licensed under a </a:t>
              </a:r>
              <a:r>
                <a:rPr lang="en-US" altLang="zh-CN" sz="1600" dirty="0">
                  <a:latin typeface="Helvetica Neue"/>
                  <a:hlinkClick r:id="rId2"/>
                </a:rPr>
                <a:t>Creative Commons Attribution-</a:t>
              </a:r>
              <a:r>
                <a:rPr lang="en-US" altLang="zh-CN" sz="1600" dirty="0" err="1">
                  <a:latin typeface="Helvetica Neue"/>
                  <a:hlinkClick r:id="rId2"/>
                </a:rPr>
                <a:t>NonCommercial</a:t>
              </a:r>
              <a:r>
                <a:rPr lang="en-US" altLang="zh-CN" sz="1600" dirty="0">
                  <a:latin typeface="Helvetica Neue"/>
                  <a:hlinkClick r:id="rId2"/>
                </a:rPr>
                <a:t>-</a:t>
              </a:r>
              <a:r>
                <a:rPr lang="en-US" altLang="zh-CN" sz="1600" dirty="0" err="1">
                  <a:latin typeface="Helvetica Neue"/>
                  <a:hlinkClick r:id="rId2"/>
                </a:rPr>
                <a:t>NoDerivs</a:t>
              </a:r>
              <a:r>
                <a:rPr lang="en-US" altLang="zh-CN" sz="1600" dirty="0">
                  <a:latin typeface="Helvetica Neue"/>
                  <a:hlinkClick r:id="rId2"/>
                </a:rPr>
                <a:t> 2.0 Generic License</a:t>
              </a:r>
              <a:r>
                <a:rPr lang="en-US" altLang="zh-CN" sz="1600" dirty="0">
                  <a:latin typeface="Helvetica Neue"/>
                </a:rPr>
                <a:t>.</a:t>
              </a:r>
              <a:endParaRPr lang="zh-CN" altLang="en-US" sz="1600" dirty="0"/>
            </a:p>
          </p:txBody>
        </p:sp>
        <p:pic>
          <p:nvPicPr>
            <p:cNvPr id="6" name="Picture 2" descr="知识共享许可协议">
              <a:extLst>
                <a:ext uri="{FF2B5EF4-FFF2-40B4-BE49-F238E27FC236}">
                  <a16:creationId xmlns:a16="http://schemas.microsoft.com/office/drawing/2014/main" id="{D233E8DC-58EF-4EC1-8650-5B09C80D0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799" y="6531947"/>
              <a:ext cx="838200" cy="2952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63095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9D194-0B3F-442F-95DE-6DFD2DFBB8CA}"/>
              </a:ext>
            </a:extLst>
          </p:cNvPr>
          <p:cNvSpPr>
            <a:spLocks noGrp="1"/>
          </p:cNvSpPr>
          <p:nvPr>
            <p:ph type="title"/>
          </p:nvPr>
        </p:nvSpPr>
        <p:spPr/>
        <p:txBody>
          <a:bodyPr/>
          <a:lstStyle/>
          <a:p>
            <a:r>
              <a:rPr lang="zh-CN" altLang="en-US" dirty="0"/>
              <a:t>生日歌</a:t>
            </a:r>
          </a:p>
        </p:txBody>
      </p:sp>
      <p:sp>
        <p:nvSpPr>
          <p:cNvPr id="5" name="内容占位符 4">
            <a:extLst>
              <a:ext uri="{FF2B5EF4-FFF2-40B4-BE49-F238E27FC236}">
                <a16:creationId xmlns:a16="http://schemas.microsoft.com/office/drawing/2014/main" id="{29BC7F8A-03C3-4316-AC70-1991EF18E292}"/>
              </a:ext>
            </a:extLst>
          </p:cNvPr>
          <p:cNvSpPr>
            <a:spLocks noGrp="1"/>
          </p:cNvSpPr>
          <p:nvPr>
            <p:ph idx="1"/>
          </p:nvPr>
        </p:nvSpPr>
        <p:spPr>
          <a:xfrm>
            <a:off x="659090" y="1835052"/>
            <a:ext cx="3281314" cy="1813121"/>
          </a:xfrm>
        </p:spPr>
        <p:txBody>
          <a:bodyPr/>
          <a:lstStyle/>
          <a:p>
            <a:r>
              <a:rPr lang="en-US" altLang="zh-CN" dirty="0"/>
              <a:t>5* 5* 6* 5* 1 7*</a:t>
            </a:r>
            <a:br>
              <a:rPr lang="zh-CN" altLang="en-US" dirty="0"/>
            </a:br>
            <a:r>
              <a:rPr lang="en-US" altLang="zh-CN" dirty="0"/>
              <a:t>5* 5* 6* 5* 2 1</a:t>
            </a:r>
            <a:br>
              <a:rPr lang="zh-CN" altLang="en-US" dirty="0"/>
            </a:br>
            <a:r>
              <a:rPr lang="en-US" altLang="zh-CN" dirty="0"/>
              <a:t>5* 5* 5 3 1 6</a:t>
            </a:r>
            <a:br>
              <a:rPr lang="zh-CN" altLang="en-US" dirty="0"/>
            </a:br>
            <a:r>
              <a:rPr lang="en-US" altLang="zh-CN" dirty="0"/>
              <a:t>4 4 3 1 2 1</a:t>
            </a:r>
            <a:endParaRPr lang="zh-CN" altLang="en-US" dirty="0"/>
          </a:p>
        </p:txBody>
      </p:sp>
      <p:pic>
        <p:nvPicPr>
          <p:cNvPr id="7" name="图片 6">
            <a:extLst>
              <a:ext uri="{FF2B5EF4-FFF2-40B4-BE49-F238E27FC236}">
                <a16:creationId xmlns:a16="http://schemas.microsoft.com/office/drawing/2014/main" id="{98282D71-8044-4595-B9A8-D977D59E686E}"/>
              </a:ext>
            </a:extLst>
          </p:cNvPr>
          <p:cNvPicPr>
            <a:picLocks noChangeAspect="1"/>
          </p:cNvPicPr>
          <p:nvPr/>
        </p:nvPicPr>
        <p:blipFill rotWithShape="1">
          <a:blip r:embed="rId2"/>
          <a:srcRect l="50000" t="16444" r="31167" b="34074"/>
          <a:stretch/>
        </p:blipFill>
        <p:spPr>
          <a:xfrm>
            <a:off x="5374640" y="804385"/>
            <a:ext cx="3738880" cy="5525601"/>
          </a:xfrm>
          <a:prstGeom prst="rect">
            <a:avLst/>
          </a:prstGeom>
        </p:spPr>
      </p:pic>
    </p:spTree>
    <p:extLst>
      <p:ext uri="{BB962C8B-B14F-4D97-AF65-F5344CB8AC3E}">
        <p14:creationId xmlns:p14="http://schemas.microsoft.com/office/powerpoint/2010/main" val="1854820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5C88F-185C-4C5B-81E9-7C36C2C2A744}"/>
              </a:ext>
            </a:extLst>
          </p:cNvPr>
          <p:cNvSpPr>
            <a:spLocks noGrp="1"/>
          </p:cNvSpPr>
          <p:nvPr>
            <p:ph type="title"/>
          </p:nvPr>
        </p:nvSpPr>
        <p:spPr/>
        <p:txBody>
          <a:bodyPr/>
          <a:lstStyle/>
          <a:p>
            <a:r>
              <a:rPr lang="en-US" altLang="zh-CN" dirty="0"/>
              <a:t>Project3 </a:t>
            </a:r>
            <a:r>
              <a:rPr lang="zh-CN" altLang="en-US" dirty="0"/>
              <a:t>串口</a:t>
            </a:r>
          </a:p>
        </p:txBody>
      </p:sp>
      <p:pic>
        <p:nvPicPr>
          <p:cNvPr id="4" name="内容占位符 3">
            <a:extLst>
              <a:ext uri="{FF2B5EF4-FFF2-40B4-BE49-F238E27FC236}">
                <a16:creationId xmlns:a16="http://schemas.microsoft.com/office/drawing/2014/main" id="{60D0C906-705E-4B9F-86C5-E520E3FDDE8F}"/>
              </a:ext>
            </a:extLst>
          </p:cNvPr>
          <p:cNvPicPr>
            <a:picLocks noGrp="1" noChangeAspect="1"/>
          </p:cNvPicPr>
          <p:nvPr>
            <p:ph idx="1"/>
          </p:nvPr>
        </p:nvPicPr>
        <p:blipFill rotWithShape="1">
          <a:blip r:embed="rId2"/>
          <a:srcRect t="36847" r="30364" b="23576"/>
          <a:stretch/>
        </p:blipFill>
        <p:spPr>
          <a:xfrm>
            <a:off x="307904" y="1690688"/>
            <a:ext cx="11777678" cy="3765232"/>
          </a:xfrm>
          <a:prstGeom prst="rect">
            <a:avLst/>
          </a:prstGeom>
        </p:spPr>
      </p:pic>
    </p:spTree>
    <p:extLst>
      <p:ext uri="{BB962C8B-B14F-4D97-AF65-F5344CB8AC3E}">
        <p14:creationId xmlns:p14="http://schemas.microsoft.com/office/powerpoint/2010/main" val="143083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6A825-F544-48F3-9E22-F65DAE2A934E}"/>
              </a:ext>
            </a:extLst>
          </p:cNvPr>
          <p:cNvSpPr>
            <a:spLocks noGrp="1"/>
          </p:cNvSpPr>
          <p:nvPr>
            <p:ph type="title"/>
          </p:nvPr>
        </p:nvSpPr>
        <p:spPr/>
        <p:txBody>
          <a:bodyPr/>
          <a:lstStyle/>
          <a:p>
            <a:r>
              <a:rPr lang="zh-CN" altLang="en-US" dirty="0"/>
              <a:t>波特率</a:t>
            </a:r>
          </a:p>
        </p:txBody>
      </p:sp>
      <p:sp>
        <p:nvSpPr>
          <p:cNvPr id="4" name="内容占位符 2">
            <a:extLst>
              <a:ext uri="{FF2B5EF4-FFF2-40B4-BE49-F238E27FC236}">
                <a16:creationId xmlns:a16="http://schemas.microsoft.com/office/drawing/2014/main" id="{F5A25D7D-B48F-4373-B50A-E32CD2053E6F}"/>
              </a:ext>
            </a:extLst>
          </p:cNvPr>
          <p:cNvSpPr txBox="1">
            <a:spLocks/>
          </p:cNvSpPr>
          <p:nvPr/>
        </p:nvSpPr>
        <p:spPr>
          <a:xfrm>
            <a:off x="839788" y="1836084"/>
            <a:ext cx="10514012" cy="4151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0" hangingPunct="0">
              <a:lnSpc>
                <a:spcPct val="100000"/>
              </a:lnSpc>
              <a:spcBef>
                <a:spcPts val="800"/>
              </a:spcBef>
              <a:buFont typeface="Arial" panose="020B0604020202020204" pitchFamily="34" charset="0"/>
              <a:buNone/>
            </a:pPr>
            <a:r>
              <a:rPr lang="en-US" altLang="zh-CN" sz="2000" b="1" dirty="0" err="1">
                <a:solidFill>
                  <a:srgbClr val="F4B183"/>
                </a:solidFill>
                <a:latin typeface="Microsoft YaHei" panose="020B0503020204020204" pitchFamily="34" charset="-122"/>
                <a:ea typeface="Microsoft YaHei" panose="020B0503020204020204" pitchFamily="34" charset="-122"/>
              </a:rPr>
              <a:t>Serial.begin</a:t>
            </a:r>
            <a:r>
              <a:rPr lang="en-US" altLang="zh-CN" sz="2000" dirty="0">
                <a:latin typeface="Microsoft YaHei" panose="020B0503020204020204" pitchFamily="34" charset="-122"/>
                <a:ea typeface="Microsoft YaHei" panose="020B0503020204020204" pitchFamily="34" charset="-122"/>
              </a:rPr>
              <a:t>(9600);</a:t>
            </a:r>
          </a:p>
          <a:p>
            <a:pPr marL="342900" indent="-342900" eaLnBrk="0" hangingPunct="0">
              <a:lnSpc>
                <a:spcPct val="100000"/>
              </a:lnSpc>
              <a:spcBef>
                <a:spcPts val="800"/>
              </a:spcBef>
              <a:buFont typeface="Arial" panose="020B0604020202020204" pitchFamily="34" charset="0"/>
              <a:buNone/>
            </a:pPr>
            <a:r>
              <a:rPr lang="zh-CN" altLang="zh-CN" sz="2000" dirty="0">
                <a:latin typeface="Microsoft YaHei" panose="020B0503020204020204" pitchFamily="34" charset="-122"/>
                <a:ea typeface="Microsoft YaHei" panose="020B0503020204020204" pitchFamily="34" charset="-122"/>
              </a:rPr>
              <a:t>什么是波特率？</a:t>
            </a:r>
          </a:p>
          <a:p>
            <a:pPr marL="342900" indent="-342900" eaLnBrk="0" hangingPunct="0">
              <a:lnSpc>
                <a:spcPct val="100000"/>
              </a:lnSpc>
              <a:spcBef>
                <a:spcPts val="800"/>
              </a:spcBef>
              <a:buFont typeface="Arial" panose="020B0604020202020204" pitchFamily="34" charset="0"/>
              <a:buNone/>
            </a:pPr>
            <a:r>
              <a:rPr lang="zh-CN" altLang="zh-CN" sz="2000" dirty="0">
                <a:latin typeface="Microsoft YaHei" panose="020B0503020204020204" pitchFamily="34" charset="-122"/>
                <a:ea typeface="Microsoft YaHei" panose="020B0503020204020204" pitchFamily="34" charset="-122"/>
              </a:rPr>
              <a:t>单片机或计算机在串口通信时的速率。例如</a:t>
            </a:r>
            <a:r>
              <a:rPr lang="en-US" altLang="zh-CN" sz="2000" dirty="0">
                <a:latin typeface="Microsoft YaHei" panose="020B0503020204020204" pitchFamily="34" charset="-122"/>
                <a:ea typeface="Microsoft YaHei" panose="020B0503020204020204" pitchFamily="34" charset="-122"/>
              </a:rPr>
              <a:t>9600bps</a:t>
            </a:r>
            <a:r>
              <a:rPr lang="zh-CN" altLang="zh-CN" sz="2000" dirty="0">
                <a:latin typeface="Microsoft YaHei" panose="020B0503020204020204" pitchFamily="34" charset="-122"/>
                <a:ea typeface="Microsoft YaHei" panose="020B0503020204020204" pitchFamily="34" charset="-122"/>
              </a:rPr>
              <a:t>表示</a:t>
            </a:r>
            <a:r>
              <a:rPr lang="en-US" altLang="zh-CN" sz="2000" dirty="0">
                <a:latin typeface="Microsoft YaHei" panose="020B0503020204020204" pitchFamily="34" charset="-122"/>
                <a:ea typeface="Microsoft YaHei" panose="020B0503020204020204" pitchFamily="34" charset="-122"/>
              </a:rPr>
              <a:t>9600bit/s</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eaLnBrk="0" hangingPunct="0">
              <a:lnSpc>
                <a:spcPct val="100000"/>
              </a:lnSpc>
              <a:spcBef>
                <a:spcPts val="800"/>
              </a:spcBef>
              <a:buFont typeface="Arial" panose="020B0604020202020204" pitchFamily="34" charset="0"/>
              <a:buNone/>
            </a:pPr>
            <a:r>
              <a:rPr lang="zh-CN" altLang="zh-CN" sz="2000" dirty="0">
                <a:latin typeface="Microsoft YaHei" panose="020B0503020204020204" pitchFamily="34" charset="-122"/>
                <a:ea typeface="Microsoft YaHei" panose="020B0503020204020204" pitchFamily="34" charset="-122"/>
              </a:rPr>
              <a:t>表示每秒钟传输</a:t>
            </a:r>
            <a:r>
              <a:rPr lang="en-US" altLang="zh-CN" sz="2000" dirty="0">
                <a:latin typeface="Microsoft YaHei" panose="020B0503020204020204" pitchFamily="34" charset="-122"/>
                <a:ea typeface="Microsoft YaHei" panose="020B0503020204020204" pitchFamily="34" charset="-122"/>
              </a:rPr>
              <a:t>9600</a:t>
            </a:r>
            <a:r>
              <a:rPr lang="zh-CN" altLang="zh-CN" sz="2000" dirty="0">
                <a:latin typeface="Microsoft YaHei" panose="020B0503020204020204" pitchFamily="34" charset="-122"/>
                <a:ea typeface="Microsoft YaHei" panose="020B0503020204020204" pitchFamily="34" charset="-122"/>
              </a:rPr>
              <a:t>位。</a:t>
            </a:r>
          </a:p>
          <a:p>
            <a:pPr marL="342900" indent="-342900" eaLnBrk="0" hangingPunct="0">
              <a:lnSpc>
                <a:spcPct val="100000"/>
              </a:lnSpc>
              <a:spcBef>
                <a:spcPts val="800"/>
              </a:spcBef>
              <a:buFont typeface="Arial" panose="020B0604020202020204" pitchFamily="34" charset="0"/>
              <a:buNone/>
            </a:pPr>
            <a:r>
              <a:rPr lang="zh-CN" altLang="zh-CN" sz="2000" b="1" dirty="0">
                <a:latin typeface="Microsoft YaHei" panose="020B0503020204020204" pitchFamily="34" charset="-122"/>
                <a:ea typeface="Microsoft YaHei" panose="020B0503020204020204" pitchFamily="34" charset="-122"/>
              </a:rPr>
              <a:t>计算机中常用的数据量单位</a:t>
            </a:r>
          </a:p>
          <a:p>
            <a:pPr marL="342900" indent="-342900" eaLnBrk="0" hangingPunct="0">
              <a:lnSpc>
                <a:spcPct val="100000"/>
              </a:lnSpc>
              <a:spcBef>
                <a:spcPts val="800"/>
              </a:spcBef>
              <a:buFont typeface="Arial" panose="020B0604020202020204" pitchFamily="34" charset="0"/>
              <a:buNone/>
            </a:pPr>
            <a:r>
              <a:rPr lang="en-US" altLang="zh-CN" sz="2000" b="1" dirty="0">
                <a:latin typeface="Microsoft YaHei" panose="020B0503020204020204" pitchFamily="34" charset="-122"/>
                <a:ea typeface="Microsoft YaHei" panose="020B0503020204020204" pitchFamily="34" charset="-122"/>
              </a:rPr>
              <a:t>1 Byte = 8 Bits </a:t>
            </a:r>
            <a:endParaRPr lang="zh-CN" altLang="zh-CN" sz="2000" b="1" dirty="0">
              <a:latin typeface="Microsoft YaHei" panose="020B0503020204020204" pitchFamily="34" charset="-122"/>
              <a:ea typeface="Microsoft YaHei" panose="020B0503020204020204" pitchFamily="34" charset="-122"/>
            </a:endParaRPr>
          </a:p>
          <a:p>
            <a:pPr marL="342900" indent="-342900" eaLnBrk="0" hangingPunct="0">
              <a:lnSpc>
                <a:spcPct val="100000"/>
              </a:lnSpc>
              <a:spcBef>
                <a:spcPts val="800"/>
              </a:spcBef>
              <a:buFont typeface="Arial" panose="020B0604020202020204" pitchFamily="34" charset="0"/>
              <a:buNone/>
            </a:pPr>
            <a:r>
              <a:rPr lang="en-US" altLang="zh-CN" sz="2000" b="1" dirty="0">
                <a:latin typeface="Microsoft YaHei" panose="020B0503020204020204" pitchFamily="34" charset="-122"/>
                <a:ea typeface="Microsoft YaHei" panose="020B0503020204020204" pitchFamily="34" charset="-122"/>
              </a:rPr>
              <a:t>1 KB = 1024 Bytes </a:t>
            </a:r>
            <a:endParaRPr lang="zh-CN" altLang="zh-CN" sz="2000" b="1" dirty="0">
              <a:latin typeface="Microsoft YaHei" panose="020B0503020204020204" pitchFamily="34" charset="-122"/>
              <a:ea typeface="Microsoft YaHei" panose="020B0503020204020204" pitchFamily="34" charset="-122"/>
            </a:endParaRPr>
          </a:p>
          <a:p>
            <a:pPr marL="342900" indent="-342900" eaLnBrk="0" hangingPunct="0">
              <a:lnSpc>
                <a:spcPct val="100000"/>
              </a:lnSpc>
              <a:spcBef>
                <a:spcPts val="800"/>
              </a:spcBef>
              <a:buFont typeface="Arial" panose="020B0604020202020204" pitchFamily="34" charset="0"/>
              <a:buNone/>
            </a:pPr>
            <a:r>
              <a:rPr lang="en-US" altLang="zh-CN" sz="2000" b="1" dirty="0">
                <a:latin typeface="Microsoft YaHei" panose="020B0503020204020204" pitchFamily="34" charset="-122"/>
                <a:ea typeface="Microsoft YaHei" panose="020B0503020204020204" pitchFamily="34" charset="-122"/>
              </a:rPr>
              <a:t>1 MB = 1024 KB </a:t>
            </a:r>
            <a:endParaRPr lang="zh-CN" altLang="zh-CN" sz="2000" b="1" dirty="0">
              <a:latin typeface="Microsoft YaHei" panose="020B0503020204020204" pitchFamily="34" charset="-122"/>
              <a:ea typeface="Microsoft YaHei" panose="020B0503020204020204" pitchFamily="34" charset="-122"/>
            </a:endParaRPr>
          </a:p>
          <a:p>
            <a:pPr marL="342900" indent="-342900" eaLnBrk="0" hangingPunct="0">
              <a:lnSpc>
                <a:spcPct val="100000"/>
              </a:lnSpc>
              <a:spcBef>
                <a:spcPts val="800"/>
              </a:spcBef>
              <a:buFont typeface="Arial" panose="020B0604020202020204" pitchFamily="34" charset="0"/>
              <a:buNone/>
            </a:pPr>
            <a:r>
              <a:rPr lang="en-US" altLang="zh-CN" sz="2000" b="1" dirty="0">
                <a:latin typeface="Microsoft YaHei" panose="020B0503020204020204" pitchFamily="34" charset="-122"/>
                <a:ea typeface="Microsoft YaHei" panose="020B0503020204020204" pitchFamily="34" charset="-122"/>
              </a:rPr>
              <a:t>1 GB = 1024 MB </a:t>
            </a:r>
            <a:endParaRPr lang="zh-CN" altLang="zh-CN" sz="2000" b="1" dirty="0">
              <a:latin typeface="Microsoft YaHei" panose="020B0503020204020204" pitchFamily="34" charset="-122"/>
              <a:ea typeface="Microsoft YaHei" panose="020B0503020204020204" pitchFamily="34" charset="-122"/>
            </a:endParaRPr>
          </a:p>
          <a:p>
            <a:pPr marL="342900" indent="-342900" eaLnBrk="0" hangingPunct="0">
              <a:lnSpc>
                <a:spcPct val="100000"/>
              </a:lnSpc>
              <a:spcBef>
                <a:spcPts val="800"/>
              </a:spcBef>
              <a:buFont typeface="Arial" panose="020B0604020202020204" pitchFamily="34" charset="0"/>
              <a:buNone/>
            </a:pPr>
            <a:endParaRPr lang="en-US" altLang="zh-CN" sz="1600" dirty="0">
              <a:ea typeface="宋体" panose="02010600030101010101" pitchFamily="2" charset="-122"/>
            </a:endParaRPr>
          </a:p>
          <a:p>
            <a:pPr marL="342900" indent="-342900" eaLnBrk="0" hangingPunct="0">
              <a:lnSpc>
                <a:spcPct val="100000"/>
              </a:lnSpc>
              <a:spcBef>
                <a:spcPts val="800"/>
              </a:spcBef>
              <a:buFont typeface="Arial" panose="020B0604020202020204" pitchFamily="34" charset="0"/>
              <a:buNone/>
            </a:pPr>
            <a:endParaRPr lang="en-US" altLang="zh-CN" sz="1600" dirty="0">
              <a:ea typeface="宋体" panose="02010600030101010101" pitchFamily="2" charset="-122"/>
            </a:endParaRPr>
          </a:p>
        </p:txBody>
      </p:sp>
    </p:spTree>
    <p:extLst>
      <p:ext uri="{BB962C8B-B14F-4D97-AF65-F5344CB8AC3E}">
        <p14:creationId xmlns:p14="http://schemas.microsoft.com/office/powerpoint/2010/main" val="381771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B02ED-F509-49B9-AB35-E2A20FFBC585}"/>
              </a:ext>
            </a:extLst>
          </p:cNvPr>
          <p:cNvSpPr>
            <a:spLocks noGrp="1"/>
          </p:cNvSpPr>
          <p:nvPr>
            <p:ph type="title"/>
          </p:nvPr>
        </p:nvSpPr>
        <p:spPr/>
        <p:txBody>
          <a:bodyPr/>
          <a:lstStyle/>
          <a:p>
            <a:r>
              <a:rPr lang="zh-CN" altLang="en-US" dirty="0"/>
              <a:t>串口语法</a:t>
            </a:r>
          </a:p>
        </p:txBody>
      </p:sp>
      <p:sp>
        <p:nvSpPr>
          <p:cNvPr id="4" name="内容占位符 2">
            <a:extLst>
              <a:ext uri="{FF2B5EF4-FFF2-40B4-BE49-F238E27FC236}">
                <a16:creationId xmlns:a16="http://schemas.microsoft.com/office/drawing/2014/main" id="{F95355CF-19F3-408F-81D1-FCE4F6712623}"/>
              </a:ext>
            </a:extLst>
          </p:cNvPr>
          <p:cNvSpPr txBox="1">
            <a:spLocks/>
          </p:cNvSpPr>
          <p:nvPr/>
        </p:nvSpPr>
        <p:spPr>
          <a:xfrm>
            <a:off x="838200" y="2022835"/>
            <a:ext cx="10515600" cy="3579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0" hangingPunct="0">
              <a:lnSpc>
                <a:spcPct val="100000"/>
              </a:lnSpc>
              <a:spcBef>
                <a:spcPts val="800"/>
              </a:spcBef>
              <a:buFont typeface="Arial" panose="020B0604020202020204" pitchFamily="34" charset="0"/>
              <a:buNone/>
            </a:pPr>
            <a:r>
              <a:rPr lang="en-US" altLang="zh-CN" sz="2000" b="1" dirty="0" err="1">
                <a:solidFill>
                  <a:srgbClr val="F4B183"/>
                </a:solidFill>
                <a:latin typeface="Microsoft YaHei" panose="020B0503020204020204" pitchFamily="34" charset="-122"/>
                <a:ea typeface="Microsoft YaHei" panose="020B0503020204020204" pitchFamily="34" charset="-122"/>
              </a:rPr>
              <a:t>Serial.print</a:t>
            </a:r>
            <a:r>
              <a:rPr lang="en-US" altLang="zh-CN" sz="2000" dirty="0">
                <a:latin typeface="Microsoft YaHei" panose="020B0503020204020204" pitchFamily="34" charset="-122"/>
                <a:ea typeface="Microsoft YaHei" panose="020B0503020204020204" pitchFamily="34" charset="-122"/>
              </a:rPr>
              <a:t>(</a:t>
            </a:r>
            <a:r>
              <a:rPr lang="en-US" altLang="zh-CN" sz="2000" dirty="0">
                <a:solidFill>
                  <a:srgbClr val="A5A5A5"/>
                </a:solidFill>
                <a:latin typeface="Microsoft YaHei" panose="020B0503020204020204" pitchFamily="34" charset="-122"/>
                <a:ea typeface="Microsoft YaHei" panose="020B0503020204020204" pitchFamily="34" charset="-122"/>
              </a:rPr>
              <a:t>char</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打印字符</a:t>
            </a:r>
            <a:r>
              <a:rPr lang="en-US" altLang="zh-CN" sz="2000" dirty="0">
                <a:latin typeface="Microsoft YaHei" panose="020B0503020204020204" pitchFamily="34" charset="-122"/>
                <a:ea typeface="Microsoft YaHei" panose="020B0503020204020204" pitchFamily="34" charset="-122"/>
              </a:rPr>
              <a:t> </a:t>
            </a:r>
          </a:p>
          <a:p>
            <a:pPr marL="342900" indent="-342900" eaLnBrk="0" hangingPunct="0">
              <a:lnSpc>
                <a:spcPct val="100000"/>
              </a:lnSpc>
              <a:spcBef>
                <a:spcPts val="800"/>
              </a:spcBef>
              <a:buFont typeface="Arial" panose="020B0604020202020204" pitchFamily="34" charset="0"/>
              <a:buNone/>
            </a:pPr>
            <a:r>
              <a:rPr lang="en-US" altLang="zh-CN" sz="2000" b="1" dirty="0" err="1">
                <a:solidFill>
                  <a:srgbClr val="F4B183"/>
                </a:solidFill>
                <a:latin typeface="Microsoft YaHei" panose="020B0503020204020204" pitchFamily="34" charset="-122"/>
                <a:ea typeface="Microsoft YaHei" panose="020B0503020204020204" pitchFamily="34" charset="-122"/>
              </a:rPr>
              <a:t>Serial.println</a:t>
            </a:r>
            <a:r>
              <a:rPr lang="en-US" altLang="zh-CN" sz="2000" dirty="0">
                <a:latin typeface="Microsoft YaHei" panose="020B0503020204020204" pitchFamily="34" charset="-122"/>
                <a:ea typeface="Microsoft YaHei" panose="020B0503020204020204" pitchFamily="34" charset="-122"/>
              </a:rPr>
              <a:t>(</a:t>
            </a:r>
            <a:r>
              <a:rPr lang="en-US" altLang="zh-CN" sz="2000" dirty="0">
                <a:solidFill>
                  <a:srgbClr val="A5A5A5"/>
                </a:solidFill>
                <a:latin typeface="Microsoft YaHei" panose="020B0503020204020204" pitchFamily="34" charset="-122"/>
                <a:ea typeface="Microsoft YaHei" panose="020B0503020204020204" pitchFamily="34" charset="-122"/>
              </a:rPr>
              <a:t>string</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打印字符串</a:t>
            </a:r>
          </a:p>
          <a:p>
            <a:pPr marL="342900" indent="-342900" eaLnBrk="0" hangingPunct="0">
              <a:lnSpc>
                <a:spcPct val="100000"/>
              </a:lnSpc>
              <a:spcBef>
                <a:spcPts val="800"/>
              </a:spcBef>
              <a:buFont typeface="Arial" panose="020B0604020202020204" pitchFamily="34" charset="0"/>
              <a:buNone/>
            </a:pPr>
            <a:r>
              <a:rPr lang="en-US" altLang="zh-CN" sz="2000" b="1" dirty="0" err="1">
                <a:solidFill>
                  <a:srgbClr val="F4B183"/>
                </a:solidFill>
                <a:latin typeface="Microsoft YaHei" panose="020B0503020204020204" pitchFamily="34" charset="-122"/>
                <a:ea typeface="Microsoft YaHei" panose="020B0503020204020204" pitchFamily="34" charset="-122"/>
                <a:sym typeface="DengXian" panose="02010600030101010101" pitchFamily="2" charset="-122"/>
              </a:rPr>
              <a:t>Serial.println</a:t>
            </a:r>
            <a:r>
              <a:rPr lang="en-US" altLang="zh-CN" sz="2000" dirty="0">
                <a:latin typeface="Microsoft YaHei" panose="020B0503020204020204" pitchFamily="34" charset="-122"/>
                <a:ea typeface="Microsoft YaHei" panose="020B0503020204020204" pitchFamily="34" charset="-122"/>
                <a:sym typeface="DengXian" panose="02010600030101010101" pitchFamily="2" charset="-122"/>
              </a:rPr>
              <a:t>(</a:t>
            </a:r>
            <a:r>
              <a:rPr lang="en-US" altLang="zh-CN" sz="2000" dirty="0">
                <a:solidFill>
                  <a:srgbClr val="A5A5A5"/>
                </a:solidFill>
                <a:latin typeface="Microsoft YaHei" panose="020B0503020204020204" pitchFamily="34" charset="-122"/>
                <a:ea typeface="Microsoft YaHei" panose="020B0503020204020204" pitchFamily="34" charset="-122"/>
                <a:sym typeface="DengXian" panose="02010600030101010101" pitchFamily="2" charset="-122"/>
              </a:rPr>
              <a:t>string</a:t>
            </a:r>
            <a:r>
              <a:rPr lang="en-US" altLang="zh-CN" sz="2000" dirty="0">
                <a:latin typeface="Microsoft YaHei" panose="020B0503020204020204" pitchFamily="34" charset="-122"/>
                <a:ea typeface="Microsoft YaHei" panose="020B0503020204020204" pitchFamily="34" charset="-122"/>
                <a:sym typeface="DengXian" panose="02010600030101010101" pitchFamily="2" charset="-122"/>
              </a:rPr>
              <a:t>, DEC) </a:t>
            </a:r>
            <a:r>
              <a:rPr lang="zh-CN" altLang="en-US" sz="2000" dirty="0">
                <a:latin typeface="Microsoft YaHei" panose="020B0503020204020204" pitchFamily="34" charset="-122"/>
                <a:ea typeface="Microsoft YaHei" panose="020B0503020204020204" pitchFamily="34" charset="-122"/>
                <a:sym typeface="DengXian" panose="02010600030101010101" pitchFamily="2" charset="-122"/>
              </a:rPr>
              <a:t>以十进制形式输出</a:t>
            </a:r>
            <a:r>
              <a:rPr lang="en-US" altLang="zh-CN" sz="2000" dirty="0">
                <a:latin typeface="Microsoft YaHei" panose="020B0503020204020204" pitchFamily="34" charset="-122"/>
                <a:ea typeface="Microsoft YaHei" panose="020B0503020204020204" pitchFamily="34" charset="-122"/>
                <a:sym typeface="DengXian" panose="02010600030101010101" pitchFamily="2" charset="-122"/>
              </a:rPr>
              <a:t>b</a:t>
            </a:r>
            <a:r>
              <a:rPr lang="zh-CN" altLang="en-US" sz="2000" dirty="0">
                <a:latin typeface="Microsoft YaHei" panose="020B0503020204020204" pitchFamily="34" charset="-122"/>
                <a:ea typeface="Microsoft YaHei" panose="020B0503020204020204" pitchFamily="34" charset="-122"/>
                <a:sym typeface="DengXian" panose="02010600030101010101" pitchFamily="2" charset="-122"/>
              </a:rPr>
              <a:t>的</a:t>
            </a:r>
            <a:r>
              <a:rPr lang="en-US" altLang="zh-CN" sz="2000" dirty="0">
                <a:latin typeface="Microsoft YaHei" panose="020B0503020204020204" pitchFamily="34" charset="-122"/>
                <a:ea typeface="Microsoft YaHei" panose="020B0503020204020204" pitchFamily="34" charset="-122"/>
                <a:sym typeface="DengXian" panose="02010600030101010101" pitchFamily="2" charset="-122"/>
              </a:rPr>
              <a:t>ASCII</a:t>
            </a:r>
            <a:r>
              <a:rPr lang="zh-CN" altLang="en-US" sz="2000" dirty="0">
                <a:latin typeface="Microsoft YaHei" panose="020B0503020204020204" pitchFamily="34" charset="-122"/>
                <a:ea typeface="Microsoft YaHei" panose="020B0503020204020204" pitchFamily="34" charset="-122"/>
                <a:sym typeface="DengXian" panose="02010600030101010101" pitchFamily="2" charset="-122"/>
              </a:rPr>
              <a:t>编码值，并同时跟随一个回车和换行符。</a:t>
            </a:r>
            <a:endParaRPr lang="zh-CN" altLang="en-US" sz="2000" dirty="0">
              <a:latin typeface="Microsoft YaHei" panose="020B0503020204020204" pitchFamily="34" charset="-122"/>
              <a:ea typeface="Microsoft YaHei" panose="020B0503020204020204" pitchFamily="34" charset="-122"/>
            </a:endParaRPr>
          </a:p>
          <a:p>
            <a:pPr marL="342900" indent="-342900" eaLnBrk="0" hangingPunct="0">
              <a:lnSpc>
                <a:spcPct val="100000"/>
              </a:lnSpc>
              <a:spcBef>
                <a:spcPts val="800"/>
              </a:spcBef>
              <a:buFont typeface="Arial" panose="020B0604020202020204" pitchFamily="34" charset="0"/>
              <a:buNone/>
            </a:pPr>
            <a:endParaRPr lang="zh-CN" altLang="en-US" sz="1600" b="1" dirty="0">
              <a:ea typeface="宋体" panose="02010600030101010101" pitchFamily="2" charset="-122"/>
            </a:endParaRPr>
          </a:p>
        </p:txBody>
      </p:sp>
    </p:spTree>
    <p:extLst>
      <p:ext uri="{BB962C8B-B14F-4D97-AF65-F5344CB8AC3E}">
        <p14:creationId xmlns:p14="http://schemas.microsoft.com/office/powerpoint/2010/main" val="917436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9AE6A7D-AE4E-4332-9096-2DE11FDBF972}"/>
              </a:ext>
            </a:extLst>
          </p:cNvPr>
          <p:cNvPicPr>
            <a:picLocks noChangeAspect="1"/>
          </p:cNvPicPr>
          <p:nvPr/>
        </p:nvPicPr>
        <p:blipFill rotWithShape="1">
          <a:blip r:embed="rId2"/>
          <a:srcRect r="65833" b="57185"/>
          <a:stretch/>
        </p:blipFill>
        <p:spPr>
          <a:xfrm>
            <a:off x="1827622" y="222158"/>
            <a:ext cx="5606984" cy="3952240"/>
          </a:xfrm>
          <a:prstGeom prst="rect">
            <a:avLst/>
          </a:prstGeom>
        </p:spPr>
      </p:pic>
      <p:pic>
        <p:nvPicPr>
          <p:cNvPr id="5" name="图片 4">
            <a:extLst>
              <a:ext uri="{FF2B5EF4-FFF2-40B4-BE49-F238E27FC236}">
                <a16:creationId xmlns:a16="http://schemas.microsoft.com/office/drawing/2014/main" id="{7A656D5D-1BBB-45E2-82D3-680CE949B5FA}"/>
              </a:ext>
            </a:extLst>
          </p:cNvPr>
          <p:cNvPicPr>
            <a:picLocks noChangeAspect="1"/>
          </p:cNvPicPr>
          <p:nvPr/>
        </p:nvPicPr>
        <p:blipFill rotWithShape="1">
          <a:blip r:embed="rId3"/>
          <a:srcRect l="19333" t="8741" r="60834" b="24445"/>
          <a:stretch/>
        </p:blipFill>
        <p:spPr>
          <a:xfrm>
            <a:off x="8168745" y="127502"/>
            <a:ext cx="2987040" cy="5660315"/>
          </a:xfrm>
          <a:prstGeom prst="rect">
            <a:avLst/>
          </a:prstGeom>
        </p:spPr>
      </p:pic>
    </p:spTree>
    <p:extLst>
      <p:ext uri="{BB962C8B-B14F-4D97-AF65-F5344CB8AC3E}">
        <p14:creationId xmlns:p14="http://schemas.microsoft.com/office/powerpoint/2010/main" val="4202941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8D89414C-23B3-4B22-8DAB-4E40EB422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6895" y="2420938"/>
            <a:ext cx="3119694" cy="215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a:extLst>
              <a:ext uri="{FF2B5EF4-FFF2-40B4-BE49-F238E27FC236}">
                <a16:creationId xmlns:a16="http://schemas.microsoft.com/office/drawing/2014/main" id="{D69FC124-B279-447E-B93D-3C6C2FBE74A2}"/>
              </a:ext>
            </a:extLst>
          </p:cNvPr>
          <p:cNvSpPr/>
          <p:nvPr/>
        </p:nvSpPr>
        <p:spPr>
          <a:xfrm>
            <a:off x="4672520" y="2604898"/>
            <a:ext cx="3773895" cy="287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defTabSz="914400"/>
            <a:endParaRPr lang="zh-CN" altLang="en-US">
              <a:solidFill>
                <a:srgbClr val="FFFFFF"/>
              </a:solidFill>
            </a:endParaRPr>
          </a:p>
        </p:txBody>
      </p:sp>
      <p:sp>
        <p:nvSpPr>
          <p:cNvPr id="7" name="右箭头 6">
            <a:extLst>
              <a:ext uri="{FF2B5EF4-FFF2-40B4-BE49-F238E27FC236}">
                <a16:creationId xmlns:a16="http://schemas.microsoft.com/office/drawing/2014/main" id="{A4B52554-7CFD-454E-A63B-05359DBB6B94}"/>
              </a:ext>
            </a:extLst>
          </p:cNvPr>
          <p:cNvSpPr/>
          <p:nvPr/>
        </p:nvSpPr>
        <p:spPr>
          <a:xfrm rot="10800000">
            <a:off x="4656137" y="2997200"/>
            <a:ext cx="3773894" cy="287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defTabSz="914400"/>
            <a:endParaRPr lang="zh-CN" altLang="en-US">
              <a:solidFill>
                <a:srgbClr val="FFFFFF"/>
              </a:solidFill>
            </a:endParaRPr>
          </a:p>
        </p:txBody>
      </p:sp>
      <p:pic>
        <p:nvPicPr>
          <p:cNvPr id="8" name="Picture 3">
            <a:extLst>
              <a:ext uri="{FF2B5EF4-FFF2-40B4-BE49-F238E27FC236}">
                <a16:creationId xmlns:a16="http://schemas.microsoft.com/office/drawing/2014/main" id="{A14E7C61-D75E-41C7-9075-AD17D229EB4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538" y="2101057"/>
            <a:ext cx="3871187"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B5298416-B312-435B-B192-D736ACCE1229}"/>
              </a:ext>
            </a:extLst>
          </p:cNvPr>
          <p:cNvSpPr txBox="1">
            <a:spLocks noChangeArrowheads="1"/>
          </p:cNvSpPr>
          <p:nvPr/>
        </p:nvSpPr>
        <p:spPr bwMode="auto">
          <a:xfrm>
            <a:off x="5598916" y="2100228"/>
            <a:ext cx="19827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100" dirty="0">
                <a:latin typeface="微软雅黑 Light" panose="020B0502040204020203" pitchFamily="34" charset="-122"/>
                <a:ea typeface="微软雅黑 Light" panose="020B0502040204020203" pitchFamily="34" charset="-122"/>
              </a:rPr>
              <a:t>HelloWorld</a:t>
            </a:r>
            <a:endParaRPr lang="zh-CN" altLang="en-US" sz="2100" dirty="0">
              <a:latin typeface="微软雅黑 Light" panose="020B0502040204020203" pitchFamily="34" charset="-122"/>
              <a:ea typeface="微软雅黑 Light" panose="020B0502040204020203" pitchFamily="34" charset="-122"/>
            </a:endParaRPr>
          </a:p>
        </p:txBody>
      </p:sp>
      <p:sp>
        <p:nvSpPr>
          <p:cNvPr id="10" name="文本框 8">
            <a:extLst>
              <a:ext uri="{FF2B5EF4-FFF2-40B4-BE49-F238E27FC236}">
                <a16:creationId xmlns:a16="http://schemas.microsoft.com/office/drawing/2014/main" id="{77AAFB2E-0980-47F1-96AA-9BE73FD0C081}"/>
              </a:ext>
            </a:extLst>
          </p:cNvPr>
          <p:cNvSpPr txBox="1">
            <a:spLocks noChangeArrowheads="1"/>
          </p:cNvSpPr>
          <p:nvPr/>
        </p:nvSpPr>
        <p:spPr bwMode="auto">
          <a:xfrm>
            <a:off x="5575593" y="3598697"/>
            <a:ext cx="302787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100" dirty="0">
                <a:latin typeface="微软雅黑 Light" panose="020B0502040204020203" pitchFamily="34" charset="-122"/>
                <a:ea typeface="微软雅黑 Light" panose="020B0502040204020203" pitchFamily="34" charset="-122"/>
              </a:rPr>
              <a:t>HelloWorld</a:t>
            </a:r>
            <a:r>
              <a:rPr lang="zh-CN" altLang="en-US" sz="2100" dirty="0">
                <a:latin typeface="微软雅黑 Light" panose="020B0502040204020203" pitchFamily="34" charset="-122"/>
                <a:ea typeface="微软雅黑 Light" panose="020B0502040204020203" pitchFamily="34" charset="-122"/>
              </a:rPr>
              <a:t> </a:t>
            </a:r>
            <a:endParaRPr lang="en-US" altLang="zh-CN" sz="2100" dirty="0">
              <a:solidFill>
                <a:srgbClr val="C61CB2"/>
              </a:solidFill>
              <a:latin typeface="微软雅黑 Light" panose="020B0502040204020203" pitchFamily="34" charset="-122"/>
              <a:ea typeface="微软雅黑 Light" panose="020B0502040204020203" pitchFamily="34" charset="-122"/>
            </a:endParaRPr>
          </a:p>
        </p:txBody>
      </p:sp>
      <p:sp>
        <p:nvSpPr>
          <p:cNvPr id="11" name="标题 1">
            <a:extLst>
              <a:ext uri="{FF2B5EF4-FFF2-40B4-BE49-F238E27FC236}">
                <a16:creationId xmlns:a16="http://schemas.microsoft.com/office/drawing/2014/main" id="{9D0B6BAC-4B79-4898-AC1B-FFFE52B4946A}"/>
              </a:ext>
            </a:extLst>
          </p:cNvPr>
          <p:cNvSpPr>
            <a:spLocks noGrp="1"/>
          </p:cNvSpPr>
          <p:nvPr>
            <p:ph type="title"/>
          </p:nvPr>
        </p:nvSpPr>
        <p:spPr>
          <a:xfrm>
            <a:off x="838200" y="365125"/>
            <a:ext cx="10515600" cy="1325563"/>
          </a:xfrm>
        </p:spPr>
        <p:txBody>
          <a:bodyPr/>
          <a:lstStyle/>
          <a:p>
            <a:r>
              <a:rPr lang="zh-CN" altLang="en-US" dirty="0">
                <a:latin typeface="Calibri Light" panose="020F0302020204030204" pitchFamily="34" charset="0"/>
                <a:ea typeface="宋体" panose="02010600030101010101" pitchFamily="2" charset="-122"/>
              </a:rPr>
              <a:t>串口接收与发送</a:t>
            </a:r>
            <a:endParaRPr lang="zh-CN" altLang="en-US" dirty="0"/>
          </a:p>
        </p:txBody>
      </p:sp>
    </p:spTree>
    <p:extLst>
      <p:ext uri="{BB962C8B-B14F-4D97-AF65-F5344CB8AC3E}">
        <p14:creationId xmlns:p14="http://schemas.microsoft.com/office/powerpoint/2010/main" val="3700625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5FF5FA-8A58-48FF-83E7-D3C3FF8BEB13}"/>
              </a:ext>
            </a:extLst>
          </p:cNvPr>
          <p:cNvPicPr>
            <a:picLocks noChangeAspect="1"/>
          </p:cNvPicPr>
          <p:nvPr/>
        </p:nvPicPr>
        <p:blipFill rotWithShape="1">
          <a:blip r:embed="rId2"/>
          <a:srcRect t="9931" r="62654" b="52852"/>
          <a:stretch/>
        </p:blipFill>
        <p:spPr>
          <a:xfrm>
            <a:off x="989815" y="492500"/>
            <a:ext cx="9756742" cy="5469339"/>
          </a:xfrm>
          <a:prstGeom prst="rect">
            <a:avLst/>
          </a:prstGeom>
        </p:spPr>
      </p:pic>
    </p:spTree>
    <p:extLst>
      <p:ext uri="{BB962C8B-B14F-4D97-AF65-F5344CB8AC3E}">
        <p14:creationId xmlns:p14="http://schemas.microsoft.com/office/powerpoint/2010/main" val="4062517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7894C-AA4D-42E9-8DA5-1A15387DD249}"/>
              </a:ext>
            </a:extLst>
          </p:cNvPr>
          <p:cNvSpPr>
            <a:spLocks noGrp="1"/>
          </p:cNvSpPr>
          <p:nvPr>
            <p:ph type="title"/>
          </p:nvPr>
        </p:nvSpPr>
        <p:spPr/>
        <p:txBody>
          <a:bodyPr/>
          <a:lstStyle/>
          <a:p>
            <a:r>
              <a:rPr lang="en-US" altLang="zh-CN" dirty="0"/>
              <a:t>Project4 </a:t>
            </a:r>
            <a:r>
              <a:rPr lang="zh-CN" altLang="en-US" dirty="0"/>
              <a:t>电位器</a:t>
            </a:r>
          </a:p>
        </p:txBody>
      </p:sp>
      <p:sp>
        <p:nvSpPr>
          <p:cNvPr id="4" name="标题 1">
            <a:extLst>
              <a:ext uri="{FF2B5EF4-FFF2-40B4-BE49-F238E27FC236}">
                <a16:creationId xmlns:a16="http://schemas.microsoft.com/office/drawing/2014/main" id="{F89630B6-CC60-4CCA-850E-084B921F5EA3}"/>
              </a:ext>
            </a:extLst>
          </p:cNvPr>
          <p:cNvSpPr txBox="1">
            <a:spLocks noChangeArrowheads="1"/>
          </p:cNvSpPr>
          <p:nvPr/>
        </p:nvSpPr>
        <p:spPr>
          <a:xfrm>
            <a:off x="1023937" y="1507331"/>
            <a:ext cx="10515600" cy="79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latin typeface="Microsoft YaHei" panose="020B0503020204020204" pitchFamily="34" charset="-122"/>
                <a:ea typeface="Microsoft YaHei" panose="020B0503020204020204" pitchFamily="34" charset="-122"/>
              </a:rPr>
              <a:t>数字信号与模拟信号</a:t>
            </a:r>
          </a:p>
        </p:txBody>
      </p:sp>
      <p:pic>
        <p:nvPicPr>
          <p:cNvPr id="5" name="图片 2">
            <a:extLst>
              <a:ext uri="{FF2B5EF4-FFF2-40B4-BE49-F238E27FC236}">
                <a16:creationId xmlns:a16="http://schemas.microsoft.com/office/drawing/2014/main" id="{C39C3C3A-6AC8-43CB-80B2-4E1E1D9DA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425" y="2297906"/>
            <a:ext cx="45815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3">
            <a:extLst>
              <a:ext uri="{FF2B5EF4-FFF2-40B4-BE49-F238E27FC236}">
                <a16:creationId xmlns:a16="http://schemas.microsoft.com/office/drawing/2014/main" id="{C6EC8934-9065-4683-B36C-6B3C8766470B}"/>
              </a:ext>
            </a:extLst>
          </p:cNvPr>
          <p:cNvSpPr txBox="1">
            <a:spLocks noChangeArrowheads="1"/>
          </p:cNvSpPr>
          <p:nvPr/>
        </p:nvSpPr>
        <p:spPr bwMode="auto">
          <a:xfrm>
            <a:off x="714375" y="2782094"/>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400" dirty="0">
                <a:solidFill>
                  <a:srgbClr val="FF0000"/>
                </a:solidFill>
              </a:rPr>
              <a:t>数字信号</a:t>
            </a:r>
          </a:p>
        </p:txBody>
      </p:sp>
      <p:sp>
        <p:nvSpPr>
          <p:cNvPr id="7" name="文本框 6">
            <a:extLst>
              <a:ext uri="{FF2B5EF4-FFF2-40B4-BE49-F238E27FC236}">
                <a16:creationId xmlns:a16="http://schemas.microsoft.com/office/drawing/2014/main" id="{6614462D-DA75-4DA8-A299-1838CC3E9716}"/>
              </a:ext>
            </a:extLst>
          </p:cNvPr>
          <p:cNvSpPr txBox="1">
            <a:spLocks noChangeArrowheads="1"/>
          </p:cNvSpPr>
          <p:nvPr/>
        </p:nvSpPr>
        <p:spPr bwMode="auto">
          <a:xfrm>
            <a:off x="6386512" y="2412206"/>
            <a:ext cx="1108075" cy="12017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400">
                <a:solidFill>
                  <a:schemeClr val="bg1"/>
                </a:solidFill>
              </a:rPr>
              <a:t>有信号</a:t>
            </a:r>
            <a:endParaRPr lang="en-US" altLang="zh-CN" sz="2400">
              <a:solidFill>
                <a:schemeClr val="bg1"/>
              </a:solidFill>
              <a:ea typeface="宋体" panose="02010600030101010101" pitchFamily="2" charset="-122"/>
              <a:cs typeface="Calibri" panose="020F0502020204030204" pitchFamily="34" charset="0"/>
            </a:endParaRPr>
          </a:p>
          <a:p>
            <a:endParaRPr lang="en-US" altLang="zh-CN" sz="2400">
              <a:solidFill>
                <a:schemeClr val="bg1"/>
              </a:solidFill>
              <a:ea typeface="宋体" panose="02010600030101010101" pitchFamily="2" charset="-122"/>
              <a:cs typeface="Calibri" panose="020F0502020204030204" pitchFamily="34" charset="0"/>
            </a:endParaRPr>
          </a:p>
          <a:p>
            <a:r>
              <a:rPr lang="zh-CN" altLang="en-US" sz="2400">
                <a:solidFill>
                  <a:schemeClr val="bg1"/>
                </a:solidFill>
              </a:rPr>
              <a:t>没信号</a:t>
            </a:r>
          </a:p>
        </p:txBody>
      </p:sp>
      <p:sp>
        <p:nvSpPr>
          <p:cNvPr id="8" name="文本框 7">
            <a:extLst>
              <a:ext uri="{FF2B5EF4-FFF2-40B4-BE49-F238E27FC236}">
                <a16:creationId xmlns:a16="http://schemas.microsoft.com/office/drawing/2014/main" id="{2521D79C-B681-4746-980D-95367390A730}"/>
              </a:ext>
            </a:extLst>
          </p:cNvPr>
          <p:cNvSpPr txBox="1">
            <a:spLocks noChangeArrowheads="1"/>
          </p:cNvSpPr>
          <p:nvPr/>
        </p:nvSpPr>
        <p:spPr bwMode="auto">
          <a:xfrm>
            <a:off x="7854950" y="2412206"/>
            <a:ext cx="2273300" cy="12017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400">
                <a:solidFill>
                  <a:schemeClr val="bg1"/>
                </a:solidFill>
              </a:rPr>
              <a:t>高电平（</a:t>
            </a:r>
            <a:r>
              <a:rPr lang="en-US" altLang="zh-CN" sz="2400">
                <a:solidFill>
                  <a:schemeClr val="bg1"/>
                </a:solidFill>
                <a:ea typeface="宋体" panose="02010600030101010101" pitchFamily="2" charset="-122"/>
                <a:cs typeface="Calibri" panose="020F0502020204030204" pitchFamily="34" charset="0"/>
              </a:rPr>
              <a:t>HIGH</a:t>
            </a:r>
            <a:r>
              <a:rPr lang="zh-CN" altLang="en-US" sz="2400">
                <a:solidFill>
                  <a:schemeClr val="bg1"/>
                </a:solidFill>
              </a:rPr>
              <a:t>）</a:t>
            </a:r>
            <a:endParaRPr lang="en-US" altLang="zh-CN" sz="2400">
              <a:solidFill>
                <a:schemeClr val="bg1"/>
              </a:solidFill>
              <a:ea typeface="宋体" panose="02010600030101010101" pitchFamily="2" charset="-122"/>
              <a:cs typeface="Calibri" panose="020F0502020204030204" pitchFamily="34" charset="0"/>
            </a:endParaRPr>
          </a:p>
          <a:p>
            <a:endParaRPr lang="en-US" altLang="zh-CN" sz="2400">
              <a:solidFill>
                <a:schemeClr val="bg1"/>
              </a:solidFill>
              <a:ea typeface="宋体" panose="02010600030101010101" pitchFamily="2" charset="-122"/>
              <a:cs typeface="Calibri" panose="020F0502020204030204" pitchFamily="34" charset="0"/>
            </a:endParaRPr>
          </a:p>
          <a:p>
            <a:r>
              <a:rPr lang="zh-CN" altLang="en-US" sz="2400">
                <a:solidFill>
                  <a:schemeClr val="bg1"/>
                </a:solidFill>
              </a:rPr>
              <a:t>低电平（</a:t>
            </a:r>
            <a:r>
              <a:rPr lang="en-US" altLang="zh-CN" sz="2400">
                <a:solidFill>
                  <a:schemeClr val="bg1"/>
                </a:solidFill>
                <a:ea typeface="宋体" panose="02010600030101010101" pitchFamily="2" charset="-122"/>
                <a:cs typeface="Calibri" panose="020F0502020204030204" pitchFamily="34" charset="0"/>
              </a:rPr>
              <a:t>LOW</a:t>
            </a:r>
            <a:r>
              <a:rPr lang="zh-CN" altLang="en-US" sz="2400">
                <a:solidFill>
                  <a:schemeClr val="bg1"/>
                </a:solidFill>
              </a:rPr>
              <a:t>）</a:t>
            </a:r>
          </a:p>
        </p:txBody>
      </p:sp>
      <p:sp>
        <p:nvSpPr>
          <p:cNvPr id="9" name="文本框 12">
            <a:extLst>
              <a:ext uri="{FF2B5EF4-FFF2-40B4-BE49-F238E27FC236}">
                <a16:creationId xmlns:a16="http://schemas.microsoft.com/office/drawing/2014/main" id="{28ED35EB-92A2-4299-B270-3BE317FFED1F}"/>
              </a:ext>
            </a:extLst>
          </p:cNvPr>
          <p:cNvSpPr txBox="1">
            <a:spLocks noChangeArrowheads="1"/>
          </p:cNvSpPr>
          <p:nvPr/>
        </p:nvSpPr>
        <p:spPr bwMode="auto">
          <a:xfrm>
            <a:off x="10414000" y="2412206"/>
            <a:ext cx="341312" cy="12017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2400">
                <a:solidFill>
                  <a:schemeClr val="bg1"/>
                </a:solidFill>
              </a:rPr>
              <a:t>1</a:t>
            </a:r>
          </a:p>
          <a:p>
            <a:endParaRPr lang="en-US" altLang="zh-CN" sz="2400">
              <a:solidFill>
                <a:schemeClr val="bg1"/>
              </a:solidFill>
            </a:endParaRPr>
          </a:p>
          <a:p>
            <a:r>
              <a:rPr lang="en-US" altLang="zh-CN" sz="2400">
                <a:solidFill>
                  <a:schemeClr val="bg1"/>
                </a:solidFill>
              </a:rPr>
              <a:t>0</a:t>
            </a:r>
            <a:endParaRPr lang="zh-CN" altLang="en-US" sz="2400">
              <a:solidFill>
                <a:schemeClr val="bg1"/>
              </a:solidFill>
            </a:endParaRPr>
          </a:p>
        </p:txBody>
      </p:sp>
      <p:pic>
        <p:nvPicPr>
          <p:cNvPr id="10" name="图片 7" descr="http://pic.baike.soso.com/p/20140319/20140319141326-1840222073.jpg">
            <a:extLst>
              <a:ext uri="{FF2B5EF4-FFF2-40B4-BE49-F238E27FC236}">
                <a16:creationId xmlns:a16="http://schemas.microsoft.com/office/drawing/2014/main" id="{C9842E0D-901C-4202-858B-32B7A1F79F96}"/>
              </a:ext>
            </a:extLst>
          </p:cNvPr>
          <p:cNvPicPr>
            <a:picLocks noChangeArrowheads="1"/>
          </p:cNvPicPr>
          <p:nvPr/>
        </p:nvPicPr>
        <p:blipFill>
          <a:blip r:embed="rId3">
            <a:extLst>
              <a:ext uri="{28A0092B-C50C-407E-A947-70E740481C1C}">
                <a14:useLocalDpi xmlns:a14="http://schemas.microsoft.com/office/drawing/2010/main" val="0"/>
              </a:ext>
            </a:extLst>
          </a:blip>
          <a:srcRect r="51447"/>
          <a:stretch>
            <a:fillRect/>
          </a:stretch>
        </p:blipFill>
        <p:spPr bwMode="auto">
          <a:xfrm>
            <a:off x="2130425" y="3728244"/>
            <a:ext cx="19891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8">
            <a:extLst>
              <a:ext uri="{FF2B5EF4-FFF2-40B4-BE49-F238E27FC236}">
                <a16:creationId xmlns:a16="http://schemas.microsoft.com/office/drawing/2014/main" id="{FCFCA68A-84B1-42F1-99A0-AD998C5EE8D2}"/>
              </a:ext>
            </a:extLst>
          </p:cNvPr>
          <p:cNvSpPr txBox="1">
            <a:spLocks noChangeArrowheads="1"/>
          </p:cNvSpPr>
          <p:nvPr/>
        </p:nvSpPr>
        <p:spPr bwMode="auto">
          <a:xfrm>
            <a:off x="714375" y="4236244"/>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400">
                <a:solidFill>
                  <a:srgbClr val="FF0000"/>
                </a:solidFill>
              </a:rPr>
              <a:t>模拟信号</a:t>
            </a:r>
          </a:p>
        </p:txBody>
      </p:sp>
      <p:sp>
        <p:nvSpPr>
          <p:cNvPr id="12" name="文本框 11">
            <a:extLst>
              <a:ext uri="{FF2B5EF4-FFF2-40B4-BE49-F238E27FC236}">
                <a16:creationId xmlns:a16="http://schemas.microsoft.com/office/drawing/2014/main" id="{A44BA6E1-00DD-474F-8613-34848FC301DC}"/>
              </a:ext>
            </a:extLst>
          </p:cNvPr>
          <p:cNvSpPr txBox="1">
            <a:spLocks noChangeArrowheads="1"/>
          </p:cNvSpPr>
          <p:nvPr/>
        </p:nvSpPr>
        <p:spPr bwMode="auto">
          <a:xfrm>
            <a:off x="4119562" y="4309269"/>
            <a:ext cx="1722438" cy="4603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400" dirty="0">
                <a:solidFill>
                  <a:schemeClr val="bg1"/>
                </a:solidFill>
              </a:rPr>
              <a:t>电压的大小</a:t>
            </a:r>
          </a:p>
        </p:txBody>
      </p:sp>
      <p:pic>
        <p:nvPicPr>
          <p:cNvPr id="13" name="图片 12">
            <a:extLst>
              <a:ext uri="{FF2B5EF4-FFF2-40B4-BE49-F238E27FC236}">
                <a16:creationId xmlns:a16="http://schemas.microsoft.com/office/drawing/2014/main" id="{25552559-BCCC-4D32-BF02-5AADFBE0A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561"/>
          <a:stretch>
            <a:fillRect/>
          </a:stretch>
        </p:blipFill>
        <p:spPr bwMode="auto">
          <a:xfrm>
            <a:off x="5889625" y="1651794"/>
            <a:ext cx="4911725" cy="35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组合 13">
            <a:extLst>
              <a:ext uri="{FF2B5EF4-FFF2-40B4-BE49-F238E27FC236}">
                <a16:creationId xmlns:a16="http://schemas.microsoft.com/office/drawing/2014/main" id="{AB673FAE-4D2C-43C9-B84E-6CB10E7E16A0}"/>
              </a:ext>
            </a:extLst>
          </p:cNvPr>
          <p:cNvGrpSpPr>
            <a:grpSpLocks/>
          </p:cNvGrpSpPr>
          <p:nvPr/>
        </p:nvGrpSpPr>
        <p:grpSpPr bwMode="auto">
          <a:xfrm>
            <a:off x="9525000" y="4726781"/>
            <a:ext cx="2667000" cy="479425"/>
            <a:chOff x="5513033" y="4208016"/>
            <a:chExt cx="2667536" cy="479394"/>
          </a:xfrm>
        </p:grpSpPr>
        <p:sp>
          <p:nvSpPr>
            <p:cNvPr id="15" name="矩形 14">
              <a:extLst>
                <a:ext uri="{FF2B5EF4-FFF2-40B4-BE49-F238E27FC236}">
                  <a16:creationId xmlns:a16="http://schemas.microsoft.com/office/drawing/2014/main" id="{B852B1CD-E516-43EA-BC61-FF4EF3297A68}"/>
                </a:ext>
              </a:extLst>
            </p:cNvPr>
            <p:cNvSpPr/>
            <p:nvPr/>
          </p:nvSpPr>
          <p:spPr>
            <a:xfrm>
              <a:off x="5513033" y="4208016"/>
              <a:ext cx="1068602" cy="479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endParaRPr lang="zh-CN" altLang="en-US"/>
            </a:p>
          </p:txBody>
        </p:sp>
        <p:sp>
          <p:nvSpPr>
            <p:cNvPr id="16" name="文本框 19">
              <a:extLst>
                <a:ext uri="{FF2B5EF4-FFF2-40B4-BE49-F238E27FC236}">
                  <a16:creationId xmlns:a16="http://schemas.microsoft.com/office/drawing/2014/main" id="{B68B7E2B-41D5-4AE8-B48C-F51904F3351E}"/>
                </a:ext>
              </a:extLst>
            </p:cNvPr>
            <p:cNvSpPr txBox="1">
              <a:spLocks noChangeArrowheads="1"/>
            </p:cNvSpPr>
            <p:nvPr/>
          </p:nvSpPr>
          <p:spPr bwMode="auto">
            <a:xfrm>
              <a:off x="7072573" y="4263047"/>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a:solidFill>
                    <a:srgbClr val="00979C"/>
                  </a:solidFill>
                </a:rPr>
                <a:t>模拟输入</a:t>
              </a:r>
            </a:p>
          </p:txBody>
        </p:sp>
        <p:cxnSp>
          <p:nvCxnSpPr>
            <p:cNvPr id="17" name="直接箭头连接符 16">
              <a:extLst>
                <a:ext uri="{FF2B5EF4-FFF2-40B4-BE49-F238E27FC236}">
                  <a16:creationId xmlns:a16="http://schemas.microsoft.com/office/drawing/2014/main" id="{050321FE-B751-4AA6-94D9-FF978B5CC62A}"/>
                </a:ext>
              </a:extLst>
            </p:cNvPr>
            <p:cNvCxnSpPr>
              <a:stCxn id="15" idx="3"/>
              <a:endCxn id="16" idx="1"/>
            </p:cNvCxnSpPr>
            <p:nvPr/>
          </p:nvCxnSpPr>
          <p:spPr>
            <a:xfrm>
              <a:off x="6581635" y="4447713"/>
              <a:ext cx="49063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67F9F1AD-BFA8-4D6D-94D6-9C9C8B995C6C}"/>
              </a:ext>
            </a:extLst>
          </p:cNvPr>
          <p:cNvSpPr txBox="1"/>
          <p:nvPr/>
        </p:nvSpPr>
        <p:spPr>
          <a:xfrm>
            <a:off x="7072312" y="5662613"/>
            <a:ext cx="3838575" cy="830262"/>
          </a:xfrm>
          <a:prstGeom prst="rect">
            <a:avLst/>
          </a:prstGeom>
          <a:solidFill>
            <a:schemeClr val="accent1"/>
          </a:solidFill>
          <a:effectLst>
            <a:outerShdw blurRad="50800" dist="38100" dir="13500000" algn="br" rotWithShape="0">
              <a:prstClr val="black">
                <a:alpha val="40000"/>
              </a:prstClr>
            </a:outerShdw>
          </a:effec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400" dirty="0">
                <a:solidFill>
                  <a:schemeClr val="bg1"/>
                </a:solidFill>
                <a:ea typeface="宋体" panose="02010600030101010101" pitchFamily="2" charset="-122"/>
                <a:cs typeface="Arial" panose="020B0604020202020204" pitchFamily="34" charset="0"/>
              </a:rPr>
              <a:t>使用</a:t>
            </a:r>
            <a:r>
              <a:rPr lang="en-US" altLang="zh-CN" sz="2400" dirty="0">
                <a:solidFill>
                  <a:schemeClr val="bg1"/>
                </a:solidFill>
                <a:ea typeface="宋体" panose="02010600030101010101" pitchFamily="2" charset="-122"/>
                <a:cs typeface="Arial" panose="020B0604020202020204" pitchFamily="34" charset="0"/>
              </a:rPr>
              <a:t>Arduino</a:t>
            </a:r>
            <a:r>
              <a:rPr lang="zh-CN" altLang="en-US" sz="2400" dirty="0">
                <a:solidFill>
                  <a:schemeClr val="bg1"/>
                </a:solidFill>
                <a:ea typeface="宋体" panose="02010600030101010101" pitchFamily="2" charset="-122"/>
                <a:cs typeface="Arial" panose="020B0604020202020204" pitchFamily="34" charset="0"/>
              </a:rPr>
              <a:t>模拟输入，我们可以测量</a:t>
            </a:r>
            <a:r>
              <a:rPr lang="en-US" altLang="zh-CN" sz="2400" dirty="0">
                <a:solidFill>
                  <a:schemeClr val="bg1"/>
                </a:solidFill>
                <a:ea typeface="宋体" panose="02010600030101010101" pitchFamily="2" charset="-122"/>
                <a:cs typeface="Arial" panose="020B0604020202020204" pitchFamily="34" charset="0"/>
              </a:rPr>
              <a:t>0-5V</a:t>
            </a:r>
            <a:r>
              <a:rPr lang="zh-CN" altLang="en-US" sz="2400" dirty="0">
                <a:solidFill>
                  <a:schemeClr val="bg1"/>
                </a:solidFill>
                <a:ea typeface="宋体" panose="02010600030101010101" pitchFamily="2" charset="-122"/>
                <a:cs typeface="Arial" panose="020B0604020202020204" pitchFamily="34" charset="0"/>
              </a:rPr>
              <a:t>的电压</a:t>
            </a:r>
            <a:endParaRPr lang="zh-CN" altLang="en-US" sz="2400" dirty="0">
              <a:solidFill>
                <a:schemeClr val="bg1"/>
              </a:solidFill>
            </a:endParaRPr>
          </a:p>
        </p:txBody>
      </p:sp>
    </p:spTree>
    <p:extLst>
      <p:ext uri="{BB962C8B-B14F-4D97-AF65-F5344CB8AC3E}">
        <p14:creationId xmlns:p14="http://schemas.microsoft.com/office/powerpoint/2010/main" val="300187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2" grpId="0" bldLvl="0" animBg="1"/>
      <p:bldP spid="1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97AF7-EFD3-450C-894C-A6E70F7D56B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D094081-BC71-4267-8301-16718D3AD76A}"/>
              </a:ext>
            </a:extLst>
          </p:cNvPr>
          <p:cNvSpPr>
            <a:spLocks noGrp="1"/>
          </p:cNvSpPr>
          <p:nvPr>
            <p:ph idx="1"/>
          </p:nvPr>
        </p:nvSpPr>
        <p:spPr/>
        <p:txBody>
          <a:bodyPr/>
          <a:lstStyle/>
          <a:p>
            <a:endParaRPr lang="zh-CN" altLang="en-US" dirty="0"/>
          </a:p>
        </p:txBody>
      </p:sp>
      <p:pic>
        <p:nvPicPr>
          <p:cNvPr id="9" name="图片 8">
            <a:extLst>
              <a:ext uri="{FF2B5EF4-FFF2-40B4-BE49-F238E27FC236}">
                <a16:creationId xmlns:a16="http://schemas.microsoft.com/office/drawing/2014/main" id="{035EB490-816E-44EB-B3D1-C0481F24D7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2079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91C94-1E30-4B49-90C1-052A20C02C9E}"/>
              </a:ext>
            </a:extLst>
          </p:cNvPr>
          <p:cNvSpPr>
            <a:spLocks noGrp="1"/>
          </p:cNvSpPr>
          <p:nvPr>
            <p:ph type="title"/>
          </p:nvPr>
        </p:nvSpPr>
        <p:spPr/>
        <p:txBody>
          <a:bodyPr/>
          <a:lstStyle/>
          <a:p>
            <a:r>
              <a:rPr lang="zh-CN" altLang="en-US" dirty="0"/>
              <a:t>电位器</a:t>
            </a:r>
          </a:p>
        </p:txBody>
      </p:sp>
      <p:pic>
        <p:nvPicPr>
          <p:cNvPr id="4" name="图片 2">
            <a:extLst>
              <a:ext uri="{FF2B5EF4-FFF2-40B4-BE49-F238E27FC236}">
                <a16:creationId xmlns:a16="http://schemas.microsoft.com/office/drawing/2014/main" id="{E7A6466D-AA3E-4DA8-B3D6-199CE5DC2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68" t="16792" r="1802"/>
          <a:stretch>
            <a:fillRect/>
          </a:stretch>
        </p:blipFill>
        <p:spPr bwMode="auto">
          <a:xfrm>
            <a:off x="6622642" y="1023529"/>
            <a:ext cx="3808412" cy="394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3">
            <a:extLst>
              <a:ext uri="{FF2B5EF4-FFF2-40B4-BE49-F238E27FC236}">
                <a16:creationId xmlns:a16="http://schemas.microsoft.com/office/drawing/2014/main" id="{C9B6F88D-6F3F-4024-9599-21AAE8D53E4D}"/>
              </a:ext>
            </a:extLst>
          </p:cNvPr>
          <p:cNvSpPr txBox="1">
            <a:spLocks noChangeArrowheads="1"/>
          </p:cNvSpPr>
          <p:nvPr/>
        </p:nvSpPr>
        <p:spPr bwMode="auto">
          <a:xfrm>
            <a:off x="725079" y="1956979"/>
            <a:ext cx="4968875"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9538">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10000"/>
              </a:lnSpc>
            </a:pPr>
            <a:r>
              <a:rPr lang="zh-CN" altLang="en-US" sz="2400" dirty="0">
                <a:latin typeface="Franklin Gothic Book" panose="020B0503020102020204" pitchFamily="34" charset="0"/>
                <a:ea typeface="LiSu" panose="02010509060101010101" pitchFamily="49" charset="-122"/>
              </a:rPr>
              <a:t>电位器是具有三个引出端、阻值可按某种变化规律调节的电阻元件。电位器通常由电阻体和可移动的电刷组成。当电刷沿电阻体移动时，在输出端即获得与位移量成一定关系的电阻值或电压。</a:t>
            </a:r>
          </a:p>
        </p:txBody>
      </p:sp>
      <p:sp>
        <p:nvSpPr>
          <p:cNvPr id="6" name="标题 1">
            <a:extLst>
              <a:ext uri="{FF2B5EF4-FFF2-40B4-BE49-F238E27FC236}">
                <a16:creationId xmlns:a16="http://schemas.microsoft.com/office/drawing/2014/main" id="{1CA6E38F-7594-4C5C-9591-2290A44E8016}"/>
              </a:ext>
            </a:extLst>
          </p:cNvPr>
          <p:cNvSpPr>
            <a:spLocks noGrp="1" noChangeArrowheads="1"/>
          </p:cNvSpPr>
          <p:nvPr/>
        </p:nvSpPr>
        <p:spPr bwMode="auto">
          <a:xfrm>
            <a:off x="725079" y="1166404"/>
            <a:ext cx="105156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defTabSz="914400">
              <a:lnSpc>
                <a:spcPct val="90000"/>
              </a:lnSpc>
            </a:pPr>
            <a:endParaRPr lang="zh-CN" altLang="en-US" sz="3600" b="1" dirty="0">
              <a:solidFill>
                <a:srgbClr val="0071C5"/>
              </a:solidFill>
              <a:latin typeface="Comic Sans MS" panose="030F0702030302020204" pitchFamily="66" charset="0"/>
              <a:ea typeface="Microsoft YaHei" panose="020B0503020204020204" pitchFamily="34" charset="-122"/>
              <a:sym typeface="DengXian" panose="02010600030101010101" pitchFamily="2" charset="-122"/>
            </a:endParaRPr>
          </a:p>
        </p:txBody>
      </p:sp>
      <p:pic>
        <p:nvPicPr>
          <p:cNvPr id="7" name="图片 6">
            <a:extLst>
              <a:ext uri="{FF2B5EF4-FFF2-40B4-BE49-F238E27FC236}">
                <a16:creationId xmlns:a16="http://schemas.microsoft.com/office/drawing/2014/main" id="{204EAFFD-28EE-49B8-AB1E-3B785C22D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97" b="20366"/>
          <a:stretch>
            <a:fillRect/>
          </a:stretch>
        </p:blipFill>
        <p:spPr bwMode="auto">
          <a:xfrm flipH="1">
            <a:off x="9935754" y="5035142"/>
            <a:ext cx="1812925"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6F159E9B-214B-4DA2-B237-0204534E57E0}"/>
              </a:ext>
            </a:extLst>
          </p:cNvPr>
          <p:cNvPicPr>
            <a:picLocks noChangeAspect="1"/>
          </p:cNvPicPr>
          <p:nvPr/>
        </p:nvPicPr>
        <p:blipFill rotWithShape="1">
          <a:blip r:embed="rId4">
            <a:duotone>
              <a:prstClr val="black"/>
              <a:srgbClr val="FF0000">
                <a:tint val="45000"/>
                <a:satMod val="400000"/>
              </a:srgbClr>
            </a:duotone>
            <a:extLst>
              <a:ext uri="{BEBA8EAE-BF5A-486C-A8C5-ECC9F3942E4B}">
                <a14:imgProps xmlns:a14="http://schemas.microsoft.com/office/drawing/2010/main">
                  <a14:imgLayer r:embed="rId5">
                    <a14:imgEffect>
                      <a14:backgroundRemoval t="46392" b="94330" l="50704" r="94836"/>
                    </a14:imgEffect>
                  </a14:imgLayer>
                </a14:imgProps>
              </a:ext>
              <a:ext uri="{28A0092B-C50C-407E-A947-70E740481C1C}">
                <a14:useLocalDpi xmlns:a14="http://schemas.microsoft.com/office/drawing/2010/main" val="0"/>
              </a:ext>
            </a:extLst>
          </a:blip>
          <a:srcRect l="48928" t="44685"/>
          <a:stretch>
            <a:fillRect/>
          </a:stretch>
        </p:blipFill>
        <p:spPr>
          <a:xfrm rot="16499412">
            <a:off x="8121147" y="2599941"/>
            <a:ext cx="1055234" cy="1040952"/>
          </a:xfrm>
          <a:prstGeom prst="rect">
            <a:avLst/>
          </a:prstGeom>
        </p:spPr>
      </p:pic>
    </p:spTree>
    <p:extLst>
      <p:ext uri="{BB962C8B-B14F-4D97-AF65-F5344CB8AC3E}">
        <p14:creationId xmlns:p14="http://schemas.microsoft.com/office/powerpoint/2010/main" val="3442304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11CA7-8A30-45C6-BBB1-678A93414128}"/>
              </a:ext>
            </a:extLst>
          </p:cNvPr>
          <p:cNvSpPr>
            <a:spLocks noGrp="1"/>
          </p:cNvSpPr>
          <p:nvPr>
            <p:ph type="title"/>
          </p:nvPr>
        </p:nvSpPr>
        <p:spPr/>
        <p:txBody>
          <a:bodyPr/>
          <a:lstStyle/>
          <a:p>
            <a:r>
              <a:rPr lang="zh-CN" altLang="en-US" dirty="0">
                <a:solidFill>
                  <a:srgbClr val="FF0000"/>
                </a:solidFill>
              </a:rPr>
              <a:t>安全注意事项</a:t>
            </a:r>
          </a:p>
        </p:txBody>
      </p:sp>
      <p:sp>
        <p:nvSpPr>
          <p:cNvPr id="3" name="内容占位符 2">
            <a:extLst>
              <a:ext uri="{FF2B5EF4-FFF2-40B4-BE49-F238E27FC236}">
                <a16:creationId xmlns:a16="http://schemas.microsoft.com/office/drawing/2014/main" id="{56703620-0A49-4048-BE97-7640EF1ED1C0}"/>
              </a:ext>
            </a:extLst>
          </p:cNvPr>
          <p:cNvSpPr>
            <a:spLocks noGrp="1"/>
          </p:cNvSpPr>
          <p:nvPr>
            <p:ph idx="1"/>
          </p:nvPr>
        </p:nvSpPr>
        <p:spPr/>
        <p:txBody>
          <a:bodyPr/>
          <a:lstStyle/>
          <a:p>
            <a:pPr>
              <a:spcBef>
                <a:spcPts val="800"/>
              </a:spcBef>
            </a:pPr>
            <a:r>
              <a:rPr lang="zh-CN" altLang="en-US" b="1" dirty="0">
                <a:latin typeface="Franklin Gothic Book" panose="020B0503020102020204" pitchFamily="34" charset="0"/>
                <a:sym typeface="Franklin Gothic Book" panose="020B0503020102020204" pitchFamily="34" charset="0"/>
              </a:rPr>
              <a:t>请在接通电源之前保证电路连接正确，确保无短路现象</a:t>
            </a:r>
            <a:endParaRPr lang="en-US" altLang="zh-CN" b="1" dirty="0">
              <a:latin typeface="Franklin Gothic Book" panose="020B0503020102020204" pitchFamily="34" charset="0"/>
              <a:sym typeface="Franklin Gothic Book" panose="020B0503020102020204" pitchFamily="34" charset="0"/>
            </a:endParaRPr>
          </a:p>
          <a:p>
            <a:pPr>
              <a:spcBef>
                <a:spcPts val="800"/>
              </a:spcBef>
            </a:pPr>
            <a:r>
              <a:rPr lang="zh-CN" altLang="en-US" b="1" dirty="0">
                <a:latin typeface="Franklin Gothic Book" panose="020B0503020102020204" pitchFamily="34" charset="0"/>
                <a:sym typeface="Franklin Gothic Book" panose="020B0503020102020204" pitchFamily="34" charset="0"/>
              </a:rPr>
              <a:t>连接电路过程中请将电路板断电；</a:t>
            </a:r>
          </a:p>
          <a:p>
            <a:pPr>
              <a:spcBef>
                <a:spcPts val="800"/>
              </a:spcBef>
            </a:pPr>
            <a:r>
              <a:rPr lang="zh-CN" altLang="en-US" b="1" dirty="0">
                <a:latin typeface="Franklin Gothic Book" panose="020B0503020102020204" pitchFamily="34" charset="0"/>
                <a:sym typeface="Franklin Gothic Book" panose="020B0503020102020204" pitchFamily="34" charset="0"/>
              </a:rPr>
              <a:t>请勿将金属零件，标准件落在电路板表面，会将控制板烧毁；</a:t>
            </a:r>
            <a:endParaRPr lang="en-US" altLang="zh-CN" b="1" dirty="0">
              <a:latin typeface="Franklin Gothic Book" panose="020B0503020102020204" pitchFamily="34" charset="0"/>
              <a:sym typeface="Franklin Gothic Book" panose="020B0503020102020204" pitchFamily="34" charset="0"/>
            </a:endParaRPr>
          </a:p>
          <a:p>
            <a:pPr>
              <a:spcBef>
                <a:spcPts val="800"/>
              </a:spcBef>
            </a:pPr>
            <a:r>
              <a:rPr lang="zh-CN" altLang="en-US" b="1" dirty="0">
                <a:latin typeface="Franklin Gothic Book" panose="020B0503020102020204" pitchFamily="34" charset="0"/>
                <a:sym typeface="Franklin Gothic Book" panose="020B0503020102020204" pitchFamily="34" charset="0"/>
              </a:rPr>
              <a:t>连接电路时计算好使用的电阻，以防烧毁电脑和电路</a:t>
            </a:r>
            <a:endParaRPr lang="zh-CN" altLang="en-US" dirty="0"/>
          </a:p>
        </p:txBody>
      </p:sp>
    </p:spTree>
    <p:extLst>
      <p:ext uri="{BB962C8B-B14F-4D97-AF65-F5344CB8AC3E}">
        <p14:creationId xmlns:p14="http://schemas.microsoft.com/office/powerpoint/2010/main" val="14711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片包含 文字&#10;&#10;自动生成的说明">
            <a:extLst>
              <a:ext uri="{FF2B5EF4-FFF2-40B4-BE49-F238E27FC236}">
                <a16:creationId xmlns:a16="http://schemas.microsoft.com/office/drawing/2014/main" id="{B06E7F07-D967-44CE-BE66-CE6ECDDA63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962" t="13794" r="47354" b="68341"/>
          <a:stretch/>
        </p:blipFill>
        <p:spPr>
          <a:xfrm>
            <a:off x="678730" y="744718"/>
            <a:ext cx="5183571" cy="5213022"/>
          </a:xfrm>
        </p:spPr>
      </p:pic>
      <p:pic>
        <p:nvPicPr>
          <p:cNvPr id="6" name="图片 5">
            <a:extLst>
              <a:ext uri="{FF2B5EF4-FFF2-40B4-BE49-F238E27FC236}">
                <a16:creationId xmlns:a16="http://schemas.microsoft.com/office/drawing/2014/main" id="{A02878CD-61E2-4003-95CF-4D8A3A533BB9}"/>
              </a:ext>
            </a:extLst>
          </p:cNvPr>
          <p:cNvPicPr>
            <a:picLocks noChangeAspect="1"/>
          </p:cNvPicPr>
          <p:nvPr/>
        </p:nvPicPr>
        <p:blipFill rotWithShape="1">
          <a:blip r:embed="rId3"/>
          <a:srcRect t="10859" r="63969" b="54815"/>
          <a:stretch/>
        </p:blipFill>
        <p:spPr>
          <a:xfrm>
            <a:off x="6228080" y="1394958"/>
            <a:ext cx="6819683" cy="3654562"/>
          </a:xfrm>
          <a:prstGeom prst="rect">
            <a:avLst/>
          </a:prstGeom>
        </p:spPr>
      </p:pic>
    </p:spTree>
    <p:extLst>
      <p:ext uri="{BB962C8B-B14F-4D97-AF65-F5344CB8AC3E}">
        <p14:creationId xmlns:p14="http://schemas.microsoft.com/office/powerpoint/2010/main" val="228584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248EB-84EB-433D-8136-8D6AFA044DB9}"/>
              </a:ext>
            </a:extLst>
          </p:cNvPr>
          <p:cNvSpPr>
            <a:spLocks noGrp="1"/>
          </p:cNvSpPr>
          <p:nvPr>
            <p:ph type="title"/>
          </p:nvPr>
        </p:nvSpPr>
        <p:spPr/>
        <p:txBody>
          <a:bodyPr/>
          <a:lstStyle/>
          <a:p>
            <a:r>
              <a:rPr lang="zh-CN" altLang="en-US" dirty="0"/>
              <a:t>发光二极管的模拟输出</a:t>
            </a:r>
          </a:p>
        </p:txBody>
      </p:sp>
      <p:sp>
        <p:nvSpPr>
          <p:cNvPr id="3" name="内容占位符 2">
            <a:extLst>
              <a:ext uri="{FF2B5EF4-FFF2-40B4-BE49-F238E27FC236}">
                <a16:creationId xmlns:a16="http://schemas.microsoft.com/office/drawing/2014/main" id="{D84698A9-745E-419C-A0A6-72F2BD615A77}"/>
              </a:ext>
            </a:extLst>
          </p:cNvPr>
          <p:cNvSpPr>
            <a:spLocks noGrp="1"/>
          </p:cNvSpPr>
          <p:nvPr>
            <p:ph idx="1"/>
          </p:nvPr>
        </p:nvSpPr>
        <p:spPr>
          <a:xfrm>
            <a:off x="913615" y="1769064"/>
            <a:ext cx="10515600" cy="4351338"/>
          </a:xfrm>
        </p:spPr>
        <p:txBody>
          <a:bodyPr/>
          <a:lstStyle/>
          <a:p>
            <a:r>
              <a:rPr lang="en-US" altLang="zh-CN" dirty="0"/>
              <a:t>HIGH</a:t>
            </a:r>
          </a:p>
          <a:p>
            <a:r>
              <a:rPr lang="en-US" altLang="zh-CN" dirty="0"/>
              <a:t>LOW</a:t>
            </a:r>
          </a:p>
          <a:p>
            <a:endParaRPr lang="en-US" altLang="zh-CN" dirty="0"/>
          </a:p>
          <a:p>
            <a:r>
              <a:rPr lang="en-US" altLang="zh-CN" dirty="0"/>
              <a:t>0-255</a:t>
            </a:r>
          </a:p>
          <a:p>
            <a:endParaRPr lang="en-US" altLang="zh-CN" dirty="0"/>
          </a:p>
          <a:p>
            <a:r>
              <a:rPr lang="en-US" altLang="zh-CN" dirty="0" err="1"/>
              <a:t>analogWrite</a:t>
            </a:r>
            <a:r>
              <a:rPr lang="en-US" altLang="zh-CN" dirty="0"/>
              <a:t>(pin, value);</a:t>
            </a:r>
          </a:p>
        </p:txBody>
      </p:sp>
    </p:spTree>
    <p:extLst>
      <p:ext uri="{BB962C8B-B14F-4D97-AF65-F5344CB8AC3E}">
        <p14:creationId xmlns:p14="http://schemas.microsoft.com/office/powerpoint/2010/main" val="1981359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12" descr="AnalogInputPot_bb.png">
            <a:extLst>
              <a:ext uri="{FF2B5EF4-FFF2-40B4-BE49-F238E27FC236}">
                <a16:creationId xmlns:a16="http://schemas.microsoft.com/office/drawing/2014/main" id="{2034D570-FC71-4C4F-9C95-C0BF30728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06" b="32416"/>
          <a:stretch>
            <a:fillRect/>
          </a:stretch>
        </p:blipFill>
        <p:spPr bwMode="auto">
          <a:xfrm>
            <a:off x="1172362" y="1039601"/>
            <a:ext cx="10125130" cy="477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6851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904A6-B2B8-4F68-BE0F-3EAA24B407DB}"/>
              </a:ext>
            </a:extLst>
          </p:cNvPr>
          <p:cNvSpPr>
            <a:spLocks noGrp="1"/>
          </p:cNvSpPr>
          <p:nvPr>
            <p:ph type="title"/>
          </p:nvPr>
        </p:nvSpPr>
        <p:spPr/>
        <p:txBody>
          <a:bodyPr/>
          <a:lstStyle/>
          <a:p>
            <a:r>
              <a:rPr lang="en-US" altLang="zh-CN" dirty="0"/>
              <a:t>Project5 </a:t>
            </a:r>
            <a:r>
              <a:rPr lang="zh-CN" altLang="en-US" dirty="0"/>
              <a:t>光敏电阻</a:t>
            </a:r>
          </a:p>
        </p:txBody>
      </p:sp>
      <p:pic>
        <p:nvPicPr>
          <p:cNvPr id="4" name="图片 5">
            <a:extLst>
              <a:ext uri="{FF2B5EF4-FFF2-40B4-BE49-F238E27FC236}">
                <a16:creationId xmlns:a16="http://schemas.microsoft.com/office/drawing/2014/main" id="{F61BAA68-619B-4B4A-A71D-5C9C7BA91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511"/>
            <a:ext cx="48260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1220D415-27A3-4BFA-A1CD-7FF3A764BD8A}"/>
              </a:ext>
            </a:extLst>
          </p:cNvPr>
          <p:cNvSpPr/>
          <p:nvPr/>
        </p:nvSpPr>
        <p:spPr>
          <a:xfrm>
            <a:off x="5943600" y="1725295"/>
            <a:ext cx="5801360" cy="3416320"/>
          </a:xfrm>
          <a:prstGeom prst="rect">
            <a:avLst/>
          </a:prstGeom>
        </p:spPr>
        <p:txBody>
          <a:bodyPr wrap="square">
            <a:spAutoFit/>
          </a:bodyPr>
          <a:lstStyle/>
          <a:p>
            <a:r>
              <a:rPr lang="zh-CN" altLang="en-US" sz="3600" dirty="0">
                <a:latin typeface="Franklin Gothic Book" panose="020B0503020102020204" pitchFamily="34" charset="0"/>
                <a:ea typeface="LiSu" panose="02010509060101010101" pitchFamily="49" charset="-122"/>
              </a:rPr>
              <a:t>光敏电阻器是利用半导体的光电导效应制成的一种电阻值随入射光的强弱而改变的电阻器，又称为光电导探测器；入射光强，电阻减小，入射光弱，电阻增大。</a:t>
            </a:r>
            <a:endParaRPr lang="zh-CN" altLang="en-US" sz="3600" dirty="0"/>
          </a:p>
        </p:txBody>
      </p:sp>
    </p:spTree>
    <p:extLst>
      <p:ext uri="{BB962C8B-B14F-4D97-AF65-F5344CB8AC3E}">
        <p14:creationId xmlns:p14="http://schemas.microsoft.com/office/powerpoint/2010/main" val="2115271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1" descr="Photocell_bb.png">
            <a:extLst>
              <a:ext uri="{FF2B5EF4-FFF2-40B4-BE49-F238E27FC236}">
                <a16:creationId xmlns:a16="http://schemas.microsoft.com/office/drawing/2014/main" id="{6F726B0A-9E05-4E5C-920E-B2B1E7408E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702" b="42754"/>
          <a:stretch>
            <a:fillRect/>
          </a:stretch>
        </p:blipFill>
        <p:spPr bwMode="auto">
          <a:xfrm>
            <a:off x="735220" y="801875"/>
            <a:ext cx="11008305" cy="5091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71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B9B6A-4838-4DAF-A3A4-A5E7D6BBB6D2}"/>
              </a:ext>
            </a:extLst>
          </p:cNvPr>
          <p:cNvSpPr>
            <a:spLocks noGrp="1"/>
          </p:cNvSpPr>
          <p:nvPr>
            <p:ph type="title"/>
          </p:nvPr>
        </p:nvSpPr>
        <p:spPr/>
        <p:txBody>
          <a:bodyPr/>
          <a:lstStyle/>
          <a:p>
            <a:r>
              <a:rPr lang="en-US" altLang="zh-CN" dirty="0"/>
              <a:t>Project6 </a:t>
            </a:r>
            <a:r>
              <a:rPr lang="zh-CN" altLang="en-US" dirty="0"/>
              <a:t>步进电机</a:t>
            </a:r>
          </a:p>
        </p:txBody>
      </p:sp>
      <p:pic>
        <p:nvPicPr>
          <p:cNvPr id="1026" name="Picture 2" descr="https://gss3.bdstatic.com/-Po3dSag_xI4khGkpoWK1HF6hhy/baike/crop%3D0%2C0%2C653%2C438%3Bc0%3Dbaike80%2C5%2C5%2C80%2C26/sign=725cac2336d3d539d572558307b7c560/0df431adcbef7609f08015422edda3cc7dd99e60.jpg">
            <a:extLst>
              <a:ext uri="{FF2B5EF4-FFF2-40B4-BE49-F238E27FC236}">
                <a16:creationId xmlns:a16="http://schemas.microsoft.com/office/drawing/2014/main" id="{6274F8B8-98D4-443F-B66E-874723AFB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21" y="2322284"/>
            <a:ext cx="4914035" cy="3296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g1.ph.126.net/7s4Y15OiXBv96eBDEmfurQ==/6631684591723146364.png">
            <a:extLst>
              <a:ext uri="{FF2B5EF4-FFF2-40B4-BE49-F238E27FC236}">
                <a16:creationId xmlns:a16="http://schemas.microsoft.com/office/drawing/2014/main" id="{60214D56-3409-407F-B43F-48A7D09EA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440" y="2821506"/>
            <a:ext cx="6096000" cy="197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92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33CD3-2941-473D-B27F-B6A4B5CF26BB}"/>
              </a:ext>
            </a:extLst>
          </p:cNvPr>
          <p:cNvSpPr>
            <a:spLocks noGrp="1"/>
          </p:cNvSpPr>
          <p:nvPr>
            <p:ph type="title"/>
          </p:nvPr>
        </p:nvSpPr>
        <p:spPr/>
        <p:txBody>
          <a:bodyPr/>
          <a:lstStyle/>
          <a:p>
            <a:r>
              <a:rPr lang="zh-CN" altLang="en-US" dirty="0"/>
              <a:t>复习回顾</a:t>
            </a:r>
          </a:p>
        </p:txBody>
      </p:sp>
      <p:sp>
        <p:nvSpPr>
          <p:cNvPr id="3" name="内容占位符 2">
            <a:extLst>
              <a:ext uri="{FF2B5EF4-FFF2-40B4-BE49-F238E27FC236}">
                <a16:creationId xmlns:a16="http://schemas.microsoft.com/office/drawing/2014/main" id="{A2866677-9FE6-4AE6-90A5-F1980C066C15}"/>
              </a:ext>
            </a:extLst>
          </p:cNvPr>
          <p:cNvSpPr>
            <a:spLocks noGrp="1"/>
          </p:cNvSpPr>
          <p:nvPr>
            <p:ph idx="1"/>
          </p:nvPr>
        </p:nvSpPr>
        <p:spPr/>
        <p:txBody>
          <a:bodyPr/>
          <a:lstStyle/>
          <a:p>
            <a:r>
              <a:rPr lang="zh-CN" altLang="en-US" dirty="0"/>
              <a:t>数字端口与模拟端口</a:t>
            </a:r>
            <a:endParaRPr lang="en-US" altLang="zh-CN" dirty="0"/>
          </a:p>
          <a:p>
            <a:r>
              <a:rPr lang="zh-CN" altLang="en-US" dirty="0"/>
              <a:t>电子元件</a:t>
            </a:r>
            <a:endParaRPr lang="en-US" altLang="zh-CN" dirty="0"/>
          </a:p>
          <a:p>
            <a:r>
              <a:rPr lang="zh-CN" altLang="en-US" dirty="0"/>
              <a:t>数字端口的输入与输出</a:t>
            </a:r>
            <a:endParaRPr lang="en-US" altLang="zh-CN" dirty="0"/>
          </a:p>
          <a:p>
            <a:r>
              <a:rPr lang="zh-CN" altLang="en-US" dirty="0"/>
              <a:t>模拟端口的输入</a:t>
            </a:r>
            <a:endParaRPr lang="en-US" altLang="zh-CN" dirty="0"/>
          </a:p>
          <a:p>
            <a:r>
              <a:rPr lang="zh-CN" altLang="en-US" dirty="0"/>
              <a:t>串口</a:t>
            </a:r>
            <a:endParaRPr lang="en-US" altLang="zh-CN" dirty="0"/>
          </a:p>
          <a:p>
            <a:endParaRPr lang="zh-CN" altLang="en-US" dirty="0"/>
          </a:p>
        </p:txBody>
      </p:sp>
    </p:spTree>
    <p:extLst>
      <p:ext uri="{BB962C8B-B14F-4D97-AF65-F5344CB8AC3E}">
        <p14:creationId xmlns:p14="http://schemas.microsoft.com/office/powerpoint/2010/main" val="2942780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5FAC2B-3FB2-4CBE-9AB6-971830512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6853287" cy="6853287"/>
          </a:xfrm>
          <a:prstGeom prst="rect">
            <a:avLst/>
          </a:prstGeom>
        </p:spPr>
      </p:pic>
      <p:sp>
        <p:nvSpPr>
          <p:cNvPr id="6" name="文本框 5">
            <a:extLst>
              <a:ext uri="{FF2B5EF4-FFF2-40B4-BE49-F238E27FC236}">
                <a16:creationId xmlns:a16="http://schemas.microsoft.com/office/drawing/2014/main" id="{C7D3BF94-D65D-4C1E-915E-A60D3D52B015}"/>
              </a:ext>
            </a:extLst>
          </p:cNvPr>
          <p:cNvSpPr txBox="1"/>
          <p:nvPr/>
        </p:nvSpPr>
        <p:spPr>
          <a:xfrm>
            <a:off x="7918515" y="1376313"/>
            <a:ext cx="2837468" cy="584775"/>
          </a:xfrm>
          <a:prstGeom prst="rect">
            <a:avLst/>
          </a:prstGeom>
          <a:noFill/>
        </p:spPr>
        <p:txBody>
          <a:bodyPr wrap="square" rtlCol="0">
            <a:spAutoFit/>
          </a:bodyPr>
          <a:lstStyle/>
          <a:p>
            <a:r>
              <a:rPr lang="zh-CN" altLang="en-US" sz="3200" dirty="0"/>
              <a:t>感谢聆听</a:t>
            </a:r>
          </a:p>
        </p:txBody>
      </p:sp>
    </p:spTree>
    <p:extLst>
      <p:ext uri="{BB962C8B-B14F-4D97-AF65-F5344CB8AC3E}">
        <p14:creationId xmlns:p14="http://schemas.microsoft.com/office/powerpoint/2010/main" val="205228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18C0F-85FA-41A7-8DE9-E4F4EA75FBD9}"/>
              </a:ext>
            </a:extLst>
          </p:cNvPr>
          <p:cNvSpPr>
            <a:spLocks noGrp="1"/>
          </p:cNvSpPr>
          <p:nvPr>
            <p:ph type="title"/>
          </p:nvPr>
        </p:nvSpPr>
        <p:spPr/>
        <p:txBody>
          <a:bodyPr/>
          <a:lstStyle/>
          <a:p>
            <a:r>
              <a:rPr lang="zh-CN" altLang="en-US" dirty="0"/>
              <a:t>复习回顾</a:t>
            </a:r>
          </a:p>
        </p:txBody>
      </p:sp>
      <p:grpSp>
        <p:nvGrpSpPr>
          <p:cNvPr id="13" name="组合 12">
            <a:extLst>
              <a:ext uri="{FF2B5EF4-FFF2-40B4-BE49-F238E27FC236}">
                <a16:creationId xmlns:a16="http://schemas.microsoft.com/office/drawing/2014/main" id="{61B26987-8F6C-492C-ADE2-95BD692ECB6C}"/>
              </a:ext>
            </a:extLst>
          </p:cNvPr>
          <p:cNvGrpSpPr/>
          <p:nvPr/>
        </p:nvGrpSpPr>
        <p:grpSpPr>
          <a:xfrm>
            <a:off x="1291473" y="1772239"/>
            <a:ext cx="1602164" cy="4500547"/>
            <a:chOff x="5586332" y="1641918"/>
            <a:chExt cx="1851025" cy="6167437"/>
          </a:xfrm>
        </p:grpSpPr>
        <p:pic>
          <p:nvPicPr>
            <p:cNvPr id="7" name="图片 6">
              <a:extLst>
                <a:ext uri="{FF2B5EF4-FFF2-40B4-BE49-F238E27FC236}">
                  <a16:creationId xmlns:a16="http://schemas.microsoft.com/office/drawing/2014/main" id="{DD9DE562-B469-4F10-B4D1-BE74F0852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332" y="1641918"/>
              <a:ext cx="1851025" cy="616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直接连接符 7">
              <a:extLst>
                <a:ext uri="{FF2B5EF4-FFF2-40B4-BE49-F238E27FC236}">
                  <a16:creationId xmlns:a16="http://schemas.microsoft.com/office/drawing/2014/main" id="{B0B52A01-75E8-4211-93E9-4F7FFB1F13FF}"/>
                </a:ext>
              </a:extLst>
            </p:cNvPr>
            <p:cNvSpPr>
              <a:spLocks noChangeShapeType="1"/>
            </p:cNvSpPr>
            <p:nvPr/>
          </p:nvSpPr>
          <p:spPr bwMode="auto">
            <a:xfrm flipH="1">
              <a:off x="5733970" y="1947511"/>
              <a:ext cx="7938" cy="555625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8">
              <a:extLst>
                <a:ext uri="{FF2B5EF4-FFF2-40B4-BE49-F238E27FC236}">
                  <a16:creationId xmlns:a16="http://schemas.microsoft.com/office/drawing/2014/main" id="{31BEA0BD-6610-4860-9067-455BFADF9411}"/>
                </a:ext>
              </a:extLst>
            </p:cNvPr>
            <p:cNvSpPr>
              <a:spLocks noChangeShapeType="1"/>
            </p:cNvSpPr>
            <p:nvPr/>
          </p:nvSpPr>
          <p:spPr bwMode="auto">
            <a:xfrm flipV="1">
              <a:off x="5919708" y="3016692"/>
              <a:ext cx="433387" cy="17462"/>
            </a:xfrm>
            <a:prstGeom prst="line">
              <a:avLst/>
            </a:prstGeom>
            <a:noFill/>
            <a:ln w="57150">
              <a:solidFill>
                <a:srgbClr val="FF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9">
              <a:extLst>
                <a:ext uri="{FF2B5EF4-FFF2-40B4-BE49-F238E27FC236}">
                  <a16:creationId xmlns:a16="http://schemas.microsoft.com/office/drawing/2014/main" id="{14D2C33A-6BE2-428C-8BB8-1C0197ADD34E}"/>
                </a:ext>
              </a:extLst>
            </p:cNvPr>
            <p:cNvSpPr>
              <a:spLocks noChangeShapeType="1"/>
            </p:cNvSpPr>
            <p:nvPr/>
          </p:nvSpPr>
          <p:spPr bwMode="auto">
            <a:xfrm>
              <a:off x="6599157" y="3034154"/>
              <a:ext cx="355597" cy="0"/>
            </a:xfrm>
            <a:prstGeom prst="line">
              <a:avLst/>
            </a:prstGeom>
            <a:noFill/>
            <a:ln w="57150">
              <a:solidFill>
                <a:srgbClr val="FF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10">
              <a:extLst>
                <a:ext uri="{FF2B5EF4-FFF2-40B4-BE49-F238E27FC236}">
                  <a16:creationId xmlns:a16="http://schemas.microsoft.com/office/drawing/2014/main" id="{3580D9A1-15FA-4D14-9355-765969E49320}"/>
                </a:ext>
              </a:extLst>
            </p:cNvPr>
            <p:cNvSpPr>
              <a:spLocks noChangeShapeType="1"/>
            </p:cNvSpPr>
            <p:nvPr/>
          </p:nvSpPr>
          <p:spPr bwMode="auto">
            <a:xfrm flipH="1">
              <a:off x="7259556" y="1900679"/>
              <a:ext cx="7938" cy="555625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11">
              <a:extLst>
                <a:ext uri="{FF2B5EF4-FFF2-40B4-BE49-F238E27FC236}">
                  <a16:creationId xmlns:a16="http://schemas.microsoft.com/office/drawing/2014/main" id="{4323B956-4712-44D0-8819-3D1445908A74}"/>
                </a:ext>
              </a:extLst>
            </p:cNvPr>
            <p:cNvSpPr>
              <a:spLocks noChangeShapeType="1"/>
            </p:cNvSpPr>
            <p:nvPr/>
          </p:nvSpPr>
          <p:spPr bwMode="auto">
            <a:xfrm flipH="1">
              <a:off x="7367506" y="1868929"/>
              <a:ext cx="7938" cy="555625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4" name="内容占位符 3">
            <a:extLst>
              <a:ext uri="{FF2B5EF4-FFF2-40B4-BE49-F238E27FC236}">
                <a16:creationId xmlns:a16="http://schemas.microsoft.com/office/drawing/2014/main" id="{57689DD4-41A2-43CB-A18A-FBC31D202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693031" y="1995239"/>
            <a:ext cx="5007617" cy="3510157"/>
          </a:xfrm>
          <a:prstGeom prst="rect">
            <a:avLst/>
          </a:prstGeom>
        </p:spPr>
      </p:pic>
      <p:sp>
        <p:nvSpPr>
          <p:cNvPr id="15" name="矩形 14">
            <a:extLst>
              <a:ext uri="{FF2B5EF4-FFF2-40B4-BE49-F238E27FC236}">
                <a16:creationId xmlns:a16="http://schemas.microsoft.com/office/drawing/2014/main" id="{3683956F-BCCC-41B0-AAB3-AB32409EF448}"/>
              </a:ext>
            </a:extLst>
          </p:cNvPr>
          <p:cNvSpPr/>
          <p:nvPr/>
        </p:nvSpPr>
        <p:spPr>
          <a:xfrm>
            <a:off x="3356260" y="2365208"/>
            <a:ext cx="6096000" cy="2542363"/>
          </a:xfrm>
          <a:prstGeom prst="rect">
            <a:avLst/>
          </a:prstGeom>
        </p:spPr>
        <p:txBody>
          <a:bodyPr>
            <a:spAutoFit/>
          </a:bodyPr>
          <a:lstStyle/>
          <a:p>
            <a:pPr>
              <a:lnSpc>
                <a:spcPct val="150000"/>
              </a:lnSpc>
            </a:pPr>
            <a:r>
              <a:rPr lang="en-US" altLang="zh-CN" b="1" i="1" dirty="0">
                <a:ea typeface="宋体" panose="02010600030101010101" pitchFamily="2" charset="-122"/>
                <a:sym typeface="Times New Roman" panose="02020603050405020304" pitchFamily="18" charset="0"/>
              </a:rPr>
              <a:t>void setup() {</a:t>
            </a:r>
            <a:endParaRPr lang="en-US" altLang="zh-CN" sz="1050" b="1" i="1" dirty="0">
              <a:ea typeface="宋体" panose="02010600030101010101" pitchFamily="2" charset="-122"/>
              <a:sym typeface="宋体" panose="02010600030101010101" pitchFamily="2" charset="-122"/>
            </a:endParaRPr>
          </a:p>
          <a:p>
            <a:pPr eaLnBrk="0" hangingPunct="0">
              <a:lnSpc>
                <a:spcPct val="150000"/>
              </a:lnSpc>
            </a:pPr>
            <a:r>
              <a:rPr lang="en-US" altLang="zh-CN" b="1" i="1" dirty="0">
                <a:ea typeface="宋体" panose="02010600030101010101" pitchFamily="2" charset="-122"/>
                <a:sym typeface="Times New Roman" panose="02020603050405020304" pitchFamily="18" charset="0"/>
              </a:rPr>
              <a:t>	</a:t>
            </a:r>
            <a:r>
              <a:rPr lang="en-US" altLang="zh-CN" b="1" i="1" dirty="0" err="1">
                <a:ea typeface="宋体" panose="02010600030101010101" pitchFamily="2" charset="-122"/>
                <a:sym typeface="Times New Roman" panose="02020603050405020304" pitchFamily="18" charset="0"/>
              </a:rPr>
              <a:t>pinMode</a:t>
            </a:r>
            <a:r>
              <a:rPr lang="en-US" altLang="zh-CN" b="1" i="1" dirty="0">
                <a:ea typeface="宋体" panose="02010600030101010101" pitchFamily="2" charset="-122"/>
                <a:sym typeface="Times New Roman" panose="02020603050405020304" pitchFamily="18" charset="0"/>
              </a:rPr>
              <a:t>(2, OUTPUT);</a:t>
            </a:r>
          </a:p>
          <a:p>
            <a:pPr eaLnBrk="0" hangingPunct="0">
              <a:lnSpc>
                <a:spcPct val="150000"/>
              </a:lnSpc>
            </a:pPr>
            <a:r>
              <a:rPr lang="en-US" altLang="zh-CN" b="1" i="1" dirty="0">
                <a:ea typeface="宋体" panose="02010600030101010101" pitchFamily="2" charset="-122"/>
                <a:sym typeface="Times New Roman" panose="02020603050405020304" pitchFamily="18" charset="0"/>
              </a:rPr>
              <a:t>	</a:t>
            </a:r>
            <a:r>
              <a:rPr lang="en-US" altLang="zh-CN" b="1" i="1" dirty="0" err="1">
                <a:ea typeface="宋体" panose="02010600030101010101" pitchFamily="2" charset="-122"/>
                <a:sym typeface="Times New Roman" panose="02020603050405020304" pitchFamily="18" charset="0"/>
              </a:rPr>
              <a:t>digitalWrite</a:t>
            </a:r>
            <a:r>
              <a:rPr lang="en-US" altLang="zh-CN" b="1" i="1" dirty="0">
                <a:ea typeface="宋体" panose="02010600030101010101" pitchFamily="2" charset="-122"/>
                <a:sym typeface="Times New Roman" panose="02020603050405020304" pitchFamily="18" charset="0"/>
              </a:rPr>
              <a:t>(2,HIGH);</a:t>
            </a:r>
          </a:p>
          <a:p>
            <a:pPr eaLnBrk="0" hangingPunct="0">
              <a:lnSpc>
                <a:spcPct val="150000"/>
              </a:lnSpc>
            </a:pPr>
            <a:r>
              <a:rPr lang="en-US" altLang="zh-CN" b="1" i="1" dirty="0">
                <a:ea typeface="宋体" panose="02010600030101010101" pitchFamily="2" charset="-122"/>
                <a:sym typeface="Times New Roman" panose="02020603050405020304" pitchFamily="18" charset="0"/>
              </a:rPr>
              <a:t>}</a:t>
            </a:r>
            <a:endParaRPr lang="en-US" altLang="zh-CN" sz="1050" b="1" i="1" dirty="0">
              <a:ea typeface="宋体" panose="02010600030101010101" pitchFamily="2" charset="-122"/>
              <a:sym typeface="宋体" panose="02010600030101010101" pitchFamily="2" charset="-122"/>
            </a:endParaRPr>
          </a:p>
          <a:p>
            <a:pPr eaLnBrk="0" hangingPunct="0">
              <a:lnSpc>
                <a:spcPct val="150000"/>
              </a:lnSpc>
            </a:pPr>
            <a:r>
              <a:rPr lang="en-US" altLang="zh-CN" b="1" i="1" dirty="0">
                <a:ea typeface="宋体" panose="02010600030101010101" pitchFamily="2" charset="-122"/>
                <a:sym typeface="Times New Roman" panose="02020603050405020304" pitchFamily="18" charset="0"/>
              </a:rPr>
              <a:t>void loop() {</a:t>
            </a:r>
            <a:endParaRPr lang="en-US" altLang="zh-CN" sz="1050" b="1" i="1" dirty="0">
              <a:ea typeface="宋体" panose="02010600030101010101" pitchFamily="2" charset="-122"/>
              <a:sym typeface="宋体" panose="02010600030101010101" pitchFamily="2" charset="-122"/>
            </a:endParaRPr>
          </a:p>
          <a:p>
            <a:pPr eaLnBrk="0" hangingPunct="0">
              <a:lnSpc>
                <a:spcPct val="150000"/>
              </a:lnSpc>
            </a:pPr>
            <a:r>
              <a:rPr lang="en-US" altLang="zh-CN" b="1" i="1" dirty="0">
                <a:ea typeface="宋体" panose="02010600030101010101" pitchFamily="2" charset="-122"/>
                <a:sym typeface="Times New Roman" panose="02020603050405020304" pitchFamily="18" charset="0"/>
              </a:rPr>
              <a:t>}</a:t>
            </a:r>
            <a:endParaRPr lang="en-US" altLang="zh-CN" sz="1050" b="1" i="1" dirty="0">
              <a:ea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8279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0CBBC1-0A06-46D1-BD8B-9048FAC04E37}"/>
              </a:ext>
            </a:extLst>
          </p:cNvPr>
          <p:cNvSpPr>
            <a:spLocks noGrp="1"/>
          </p:cNvSpPr>
          <p:nvPr>
            <p:ph type="title"/>
          </p:nvPr>
        </p:nvSpPr>
        <p:spPr>
          <a:xfrm>
            <a:off x="838200" y="365125"/>
            <a:ext cx="10515600" cy="1325563"/>
          </a:xfrm>
        </p:spPr>
        <p:txBody>
          <a:bodyPr/>
          <a:lstStyle/>
          <a:p>
            <a:r>
              <a:rPr lang="en-US" altLang="zh-CN" dirty="0"/>
              <a:t>Project1 </a:t>
            </a:r>
            <a:r>
              <a:rPr lang="zh-CN" altLang="en-US" dirty="0"/>
              <a:t>简单输入</a:t>
            </a:r>
          </a:p>
        </p:txBody>
      </p:sp>
      <p:pic>
        <p:nvPicPr>
          <p:cNvPr id="6" name="图片 5">
            <a:extLst>
              <a:ext uri="{FF2B5EF4-FFF2-40B4-BE49-F238E27FC236}">
                <a16:creationId xmlns:a16="http://schemas.microsoft.com/office/drawing/2014/main" id="{3198CCEB-ACF7-4211-9715-64E090F3AD39}"/>
              </a:ext>
            </a:extLst>
          </p:cNvPr>
          <p:cNvPicPr>
            <a:picLocks noChangeAspect="1"/>
          </p:cNvPicPr>
          <p:nvPr/>
        </p:nvPicPr>
        <p:blipFill rotWithShape="1">
          <a:blip r:embed="rId2"/>
          <a:srcRect l="13750" t="25905" r="66626" b="28000"/>
          <a:stretch/>
        </p:blipFill>
        <p:spPr>
          <a:xfrm>
            <a:off x="4058652" y="1690688"/>
            <a:ext cx="3320716" cy="4387516"/>
          </a:xfrm>
          <a:prstGeom prst="rect">
            <a:avLst/>
          </a:prstGeom>
        </p:spPr>
      </p:pic>
    </p:spTree>
    <p:extLst>
      <p:ext uri="{BB962C8B-B14F-4D97-AF65-F5344CB8AC3E}">
        <p14:creationId xmlns:p14="http://schemas.microsoft.com/office/powerpoint/2010/main" val="2787506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DFDEC-733E-4DC0-A0A4-3A5AD0D29A8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B9EA444-74BD-447F-8762-90852A6258A3}"/>
              </a:ext>
            </a:extLst>
          </p:cNvPr>
          <p:cNvSpPr>
            <a:spLocks noGrp="1"/>
          </p:cNvSpPr>
          <p:nvPr>
            <p:ph idx="1"/>
          </p:nvPr>
        </p:nvSpPr>
        <p:spPr/>
        <p:txBody>
          <a:bodyPr/>
          <a:lstStyle/>
          <a:p>
            <a:endParaRPr lang="zh-CN" altLang="en-US"/>
          </a:p>
        </p:txBody>
      </p:sp>
      <p:pic>
        <p:nvPicPr>
          <p:cNvPr id="4" name="图片 12">
            <a:extLst>
              <a:ext uri="{FF2B5EF4-FFF2-40B4-BE49-F238E27FC236}">
                <a16:creationId xmlns:a16="http://schemas.microsoft.com/office/drawing/2014/main" id="{2AF51E53-9517-4D02-BBA5-06D01EA9DE83}"/>
              </a:ext>
            </a:extLst>
          </p:cNvPr>
          <p:cNvPicPr>
            <a:picLocks noChangeAspect="1" noChangeArrowheads="1"/>
          </p:cNvPicPr>
          <p:nvPr/>
        </p:nvPicPr>
        <p:blipFill>
          <a:blip r:embed="rId2" cstate="print"/>
          <a:srcRect/>
          <a:stretch>
            <a:fillRect/>
          </a:stretch>
        </p:blipFill>
        <p:spPr bwMode="auto">
          <a:xfrm>
            <a:off x="582759" y="0"/>
            <a:ext cx="4717437" cy="6957872"/>
          </a:xfrm>
          <a:prstGeom prst="rect">
            <a:avLst/>
          </a:prstGeom>
          <a:noFill/>
          <a:ln w="9525">
            <a:noFill/>
            <a:miter lim="800000"/>
            <a:headEnd/>
            <a:tailEnd/>
          </a:ln>
        </p:spPr>
      </p:pic>
      <p:pic>
        <p:nvPicPr>
          <p:cNvPr id="5" name="图片 4">
            <a:extLst>
              <a:ext uri="{FF2B5EF4-FFF2-40B4-BE49-F238E27FC236}">
                <a16:creationId xmlns:a16="http://schemas.microsoft.com/office/drawing/2014/main" id="{2894F7B5-0E4A-49E7-B2D8-C1010F00669B}"/>
              </a:ext>
            </a:extLst>
          </p:cNvPr>
          <p:cNvPicPr>
            <a:picLocks noChangeAspect="1"/>
          </p:cNvPicPr>
          <p:nvPr/>
        </p:nvPicPr>
        <p:blipFill>
          <a:blip r:embed="rId3"/>
          <a:stretch>
            <a:fillRect/>
          </a:stretch>
        </p:blipFill>
        <p:spPr>
          <a:xfrm>
            <a:off x="5555637" y="373970"/>
            <a:ext cx="6320417" cy="6209932"/>
          </a:xfrm>
          <a:prstGeom prst="rect">
            <a:avLst/>
          </a:prstGeom>
        </p:spPr>
      </p:pic>
    </p:spTree>
    <p:extLst>
      <p:ext uri="{BB962C8B-B14F-4D97-AF65-F5344CB8AC3E}">
        <p14:creationId xmlns:p14="http://schemas.microsoft.com/office/powerpoint/2010/main" val="133674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12" descr="图片包含 电路, 电子产品&#10;&#10;自动生成的说明">
            <a:extLst>
              <a:ext uri="{FF2B5EF4-FFF2-40B4-BE49-F238E27FC236}">
                <a16:creationId xmlns:a16="http://schemas.microsoft.com/office/drawing/2014/main" id="{3A1EA738-B887-4259-9652-696E0219BE57}"/>
              </a:ext>
            </a:extLst>
          </p:cNvPr>
          <p:cNvPicPr>
            <a:picLocks noChangeAspect="1" noChangeArrowheads="1"/>
          </p:cNvPicPr>
          <p:nvPr/>
        </p:nvPicPr>
        <p:blipFill>
          <a:blip r:embed="rId2" cstate="print"/>
          <a:srcRect/>
          <a:stretch>
            <a:fillRect/>
          </a:stretch>
        </p:blipFill>
        <p:spPr bwMode="auto">
          <a:xfrm>
            <a:off x="683316" y="1123527"/>
            <a:ext cx="3119751" cy="4604800"/>
          </a:xfrm>
          <a:prstGeom prst="rect">
            <a:avLst/>
          </a:prstGeom>
          <a:noFill/>
        </p:spPr>
      </p:pic>
      <p:cxnSp>
        <p:nvCxnSpPr>
          <p:cNvPr id="11" name="Straight Connector 1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图片 5" descr="图片包含 文字, 白板&#10;&#10;自动生成的说明">
            <a:extLst>
              <a:ext uri="{FF2B5EF4-FFF2-40B4-BE49-F238E27FC236}">
                <a16:creationId xmlns:a16="http://schemas.microsoft.com/office/drawing/2014/main" id="{51369A20-8331-4A6E-9E5F-0E5F916B7967}"/>
              </a:ext>
            </a:extLst>
          </p:cNvPr>
          <p:cNvPicPr>
            <a:picLocks noChangeAspect="1"/>
          </p:cNvPicPr>
          <p:nvPr/>
        </p:nvPicPr>
        <p:blipFill rotWithShape="1">
          <a:blip r:embed="rId3">
            <a:extLst>
              <a:ext uri="{28A0092B-C50C-407E-A947-70E740481C1C}">
                <a14:useLocalDpi xmlns:a14="http://schemas.microsoft.com/office/drawing/2010/main" val="0"/>
              </a:ext>
            </a:extLst>
          </a:blip>
          <a:srcRect l="8333" t="13481" r="19667" b="16812"/>
          <a:stretch/>
        </p:blipFill>
        <p:spPr>
          <a:xfrm rot="5400000">
            <a:off x="7618496" y="1754121"/>
            <a:ext cx="4604800" cy="3343611"/>
          </a:xfrm>
          <a:prstGeom prst="rect">
            <a:avLst/>
          </a:prstGeom>
        </p:spPr>
      </p:pic>
      <p:cxnSp>
        <p:nvCxnSpPr>
          <p:cNvPr id="13" name="Straight Connector 1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内容占位符 4" descr="图片包含 文字&#10;&#10;自动生成的说明">
            <a:extLst>
              <a:ext uri="{FF2B5EF4-FFF2-40B4-BE49-F238E27FC236}">
                <a16:creationId xmlns:a16="http://schemas.microsoft.com/office/drawing/2014/main" id="{6332926E-412B-42E3-8283-4B7840236A9B}"/>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7603" b="17504"/>
          <a:stretch/>
        </p:blipFill>
        <p:spPr>
          <a:xfrm rot="5400000">
            <a:off x="3793599" y="1697056"/>
            <a:ext cx="4604800" cy="3457743"/>
          </a:xfrm>
          <a:prstGeom prst="rect">
            <a:avLst/>
          </a:prstGeom>
        </p:spPr>
      </p:pic>
    </p:spTree>
    <p:extLst>
      <p:ext uri="{BB962C8B-B14F-4D97-AF65-F5344CB8AC3E}">
        <p14:creationId xmlns:p14="http://schemas.microsoft.com/office/powerpoint/2010/main" val="222906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3FBE-7614-450F-941C-3FE5E7BCE4A9}"/>
              </a:ext>
            </a:extLst>
          </p:cNvPr>
          <p:cNvSpPr>
            <a:spLocks noGrp="1"/>
          </p:cNvSpPr>
          <p:nvPr>
            <p:ph type="title"/>
          </p:nvPr>
        </p:nvSpPr>
        <p:spPr/>
        <p:txBody>
          <a:bodyPr/>
          <a:lstStyle/>
          <a:p>
            <a:r>
              <a:rPr lang="en-US" altLang="zh-CN" dirty="0"/>
              <a:t>Project2 </a:t>
            </a:r>
            <a:r>
              <a:rPr lang="zh-CN" altLang="en-US" dirty="0"/>
              <a:t>蜂鸣器</a:t>
            </a:r>
          </a:p>
        </p:txBody>
      </p:sp>
      <p:pic>
        <p:nvPicPr>
          <p:cNvPr id="1026" name="Picture 2" descr="https://timgsa.baidu.com/timg?image&amp;quality=80&amp;size=b9999_10000&amp;sec=1543071098810&amp;di=0db1e55317a85d8fa488ced7964a4f69&amp;imgtype=0&amp;src=http%3A%2F%2Fimg005.hc360.cn%2Fhb%2FMTQ1NjMwNTIzOTMwOC0xMDIzMjYwMTE4.jpg">
            <a:extLst>
              <a:ext uri="{FF2B5EF4-FFF2-40B4-BE49-F238E27FC236}">
                <a16:creationId xmlns:a16="http://schemas.microsoft.com/office/drawing/2014/main" id="{EFD7ADFE-1105-438A-BD3C-D0792532D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32" y="1910080"/>
            <a:ext cx="4677796" cy="430784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7">
            <a:extLst>
              <a:ext uri="{FF2B5EF4-FFF2-40B4-BE49-F238E27FC236}">
                <a16:creationId xmlns:a16="http://schemas.microsoft.com/office/drawing/2014/main" id="{A2FDACBF-5A14-4D39-B511-387BD7234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682" y="2474675"/>
            <a:ext cx="5111059" cy="299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3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40DF2B5-004B-4A50-A6AB-3C6E0DBA545A}"/>
              </a:ext>
            </a:extLst>
          </p:cNvPr>
          <p:cNvSpPr/>
          <p:nvPr/>
        </p:nvSpPr>
        <p:spPr>
          <a:xfrm>
            <a:off x="1274509" y="1176946"/>
            <a:ext cx="3107326" cy="369332"/>
          </a:xfrm>
          <a:prstGeom prst="rect">
            <a:avLst/>
          </a:prstGeom>
        </p:spPr>
        <p:txBody>
          <a:bodyPr wrap="none">
            <a:spAutoFit/>
          </a:bodyPr>
          <a:lstStyle/>
          <a:p>
            <a:r>
              <a:rPr lang="en-US" altLang="zh-CN" dirty="0"/>
              <a:t>tone(pin, frequency, duration) </a:t>
            </a:r>
            <a:endParaRPr lang="zh-CN" altLang="en-US" dirty="0"/>
          </a:p>
        </p:txBody>
      </p:sp>
      <p:sp>
        <p:nvSpPr>
          <p:cNvPr id="5" name="矩形 4">
            <a:extLst>
              <a:ext uri="{FF2B5EF4-FFF2-40B4-BE49-F238E27FC236}">
                <a16:creationId xmlns:a16="http://schemas.microsoft.com/office/drawing/2014/main" id="{149694DD-0A9D-41E2-8C13-5584B532B261}"/>
              </a:ext>
            </a:extLst>
          </p:cNvPr>
          <p:cNvSpPr/>
          <p:nvPr/>
        </p:nvSpPr>
        <p:spPr>
          <a:xfrm>
            <a:off x="1247095" y="1617822"/>
            <a:ext cx="8166852" cy="923330"/>
          </a:xfrm>
          <a:prstGeom prst="rect">
            <a:avLst/>
          </a:prstGeom>
        </p:spPr>
        <p:txBody>
          <a:bodyPr wrap="square">
            <a:spAutoFit/>
          </a:bodyPr>
          <a:lstStyle/>
          <a:p>
            <a:r>
              <a:rPr lang="en-US" altLang="zh-CN" dirty="0"/>
              <a:t>pin: the pin on which to generate the tone </a:t>
            </a:r>
          </a:p>
          <a:p>
            <a:r>
              <a:rPr lang="en-US" altLang="zh-CN" dirty="0"/>
              <a:t>frequency: the frequency of the tone in hertz - </a:t>
            </a:r>
            <a:r>
              <a:rPr lang="en-US" altLang="zh-CN" i="1" dirty="0"/>
              <a:t>unsigned </a:t>
            </a:r>
            <a:r>
              <a:rPr lang="en-US" altLang="zh-CN" i="1" dirty="0" err="1"/>
              <a:t>int</a:t>
            </a:r>
            <a:r>
              <a:rPr lang="en-US" altLang="zh-CN" dirty="0"/>
              <a:t> </a:t>
            </a:r>
          </a:p>
          <a:p>
            <a:r>
              <a:rPr lang="en-US" altLang="zh-CN" dirty="0"/>
              <a:t>duration: the duration of the tone in milliseconds (optional) - </a:t>
            </a:r>
            <a:r>
              <a:rPr lang="en-US" altLang="zh-CN" i="1" dirty="0"/>
              <a:t>unsigned long</a:t>
            </a:r>
            <a:r>
              <a:rPr lang="en-US" altLang="zh-CN" dirty="0"/>
              <a:t> </a:t>
            </a:r>
          </a:p>
        </p:txBody>
      </p:sp>
      <p:pic>
        <p:nvPicPr>
          <p:cNvPr id="6" name="图片 5">
            <a:extLst>
              <a:ext uri="{FF2B5EF4-FFF2-40B4-BE49-F238E27FC236}">
                <a16:creationId xmlns:a16="http://schemas.microsoft.com/office/drawing/2014/main" id="{E2523CF3-1007-44AC-8108-D01AB2409670}"/>
              </a:ext>
            </a:extLst>
          </p:cNvPr>
          <p:cNvPicPr>
            <a:picLocks noChangeAspect="1"/>
          </p:cNvPicPr>
          <p:nvPr/>
        </p:nvPicPr>
        <p:blipFill rotWithShape="1">
          <a:blip r:embed="rId2"/>
          <a:srcRect t="11547" r="53067" b="41856"/>
          <a:stretch/>
        </p:blipFill>
        <p:spPr>
          <a:xfrm>
            <a:off x="1274509" y="3129699"/>
            <a:ext cx="5722070" cy="3195686"/>
          </a:xfrm>
          <a:prstGeom prst="rect">
            <a:avLst/>
          </a:prstGeom>
        </p:spPr>
      </p:pic>
    </p:spTree>
    <p:extLst>
      <p:ext uri="{BB962C8B-B14F-4D97-AF65-F5344CB8AC3E}">
        <p14:creationId xmlns:p14="http://schemas.microsoft.com/office/powerpoint/2010/main" val="227366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7810580-3816-4C86-94C7-C870518A983E}"/>
              </a:ext>
            </a:extLst>
          </p:cNvPr>
          <p:cNvPicPr>
            <a:picLocks noChangeAspect="1"/>
          </p:cNvPicPr>
          <p:nvPr/>
        </p:nvPicPr>
        <p:blipFill rotWithShape="1">
          <a:blip r:embed="rId2"/>
          <a:srcRect t="14845" r="84866" b="58815"/>
          <a:stretch/>
        </p:blipFill>
        <p:spPr>
          <a:xfrm>
            <a:off x="387248" y="428814"/>
            <a:ext cx="3432912" cy="3360865"/>
          </a:xfrm>
          <a:prstGeom prst="rect">
            <a:avLst/>
          </a:prstGeom>
        </p:spPr>
      </p:pic>
      <p:pic>
        <p:nvPicPr>
          <p:cNvPr id="6" name="图片 5">
            <a:extLst>
              <a:ext uri="{FF2B5EF4-FFF2-40B4-BE49-F238E27FC236}">
                <a16:creationId xmlns:a16="http://schemas.microsoft.com/office/drawing/2014/main" id="{AB156432-D7D7-44BF-AC5D-625F1510FC00}"/>
              </a:ext>
            </a:extLst>
          </p:cNvPr>
          <p:cNvPicPr>
            <a:picLocks noChangeAspect="1"/>
          </p:cNvPicPr>
          <p:nvPr/>
        </p:nvPicPr>
        <p:blipFill rotWithShape="1">
          <a:blip r:embed="rId3"/>
          <a:srcRect t="33778" r="58500" b="22814"/>
          <a:stretch/>
        </p:blipFill>
        <p:spPr>
          <a:xfrm>
            <a:off x="4114799" y="1645919"/>
            <a:ext cx="7287321" cy="4287520"/>
          </a:xfrm>
          <a:prstGeom prst="rect">
            <a:avLst/>
          </a:prstGeom>
        </p:spPr>
      </p:pic>
    </p:spTree>
    <p:extLst>
      <p:ext uri="{BB962C8B-B14F-4D97-AF65-F5344CB8AC3E}">
        <p14:creationId xmlns:p14="http://schemas.microsoft.com/office/powerpoint/2010/main" val="92826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100</TotalTime>
  <Words>425</Words>
  <Application>Microsoft Office PowerPoint</Application>
  <PresentationFormat>宽屏</PresentationFormat>
  <Paragraphs>76</Paragraphs>
  <Slides>27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DengXian</vt:lpstr>
      <vt:lpstr>DengXian</vt:lpstr>
      <vt:lpstr>等线 Light</vt:lpstr>
      <vt:lpstr>Helvetica Neue</vt:lpstr>
      <vt:lpstr>LiSu</vt:lpstr>
      <vt:lpstr>Microsoft YaHei</vt:lpstr>
      <vt:lpstr>宋体</vt:lpstr>
      <vt:lpstr>微软雅黑 Light</vt:lpstr>
      <vt:lpstr>Arial</vt:lpstr>
      <vt:lpstr>Calibri</vt:lpstr>
      <vt:lpstr>Calibri Light</vt:lpstr>
      <vt:lpstr>Comic Sans MS</vt:lpstr>
      <vt:lpstr>Franklin Gothic Book</vt:lpstr>
      <vt:lpstr>Times New Roman</vt:lpstr>
      <vt:lpstr>Office Theme</vt:lpstr>
      <vt:lpstr>Arduino入门</vt:lpstr>
      <vt:lpstr>安全注意事项</vt:lpstr>
      <vt:lpstr>复习回顾</vt:lpstr>
      <vt:lpstr>Project1 简单输入</vt:lpstr>
      <vt:lpstr>PowerPoint 演示文稿</vt:lpstr>
      <vt:lpstr>PowerPoint 演示文稿</vt:lpstr>
      <vt:lpstr>Project2 蜂鸣器</vt:lpstr>
      <vt:lpstr>PowerPoint 演示文稿</vt:lpstr>
      <vt:lpstr>PowerPoint 演示文稿</vt:lpstr>
      <vt:lpstr>生日歌</vt:lpstr>
      <vt:lpstr>Project3 串口</vt:lpstr>
      <vt:lpstr>波特率</vt:lpstr>
      <vt:lpstr>串口语法</vt:lpstr>
      <vt:lpstr>PowerPoint 演示文稿</vt:lpstr>
      <vt:lpstr>串口接收与发送</vt:lpstr>
      <vt:lpstr>PowerPoint 演示文稿</vt:lpstr>
      <vt:lpstr>Project4 电位器</vt:lpstr>
      <vt:lpstr>PowerPoint 演示文稿</vt:lpstr>
      <vt:lpstr>电位器</vt:lpstr>
      <vt:lpstr>PowerPoint 演示文稿</vt:lpstr>
      <vt:lpstr>发光二极管的模拟输出</vt:lpstr>
      <vt:lpstr>PowerPoint 演示文稿</vt:lpstr>
      <vt:lpstr>Project5 光敏电阻</vt:lpstr>
      <vt:lpstr>PowerPoint 演示文稿</vt:lpstr>
      <vt:lpstr>Project6 步进电机</vt:lpstr>
      <vt:lpstr>复习回顾</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Arduino入门</dc:title>
  <dc:creator>LI RUNMING</dc:creator>
  <cp:lastModifiedBy>LI RUNMING</cp:lastModifiedBy>
  <cp:revision>8</cp:revision>
  <dcterms:created xsi:type="dcterms:W3CDTF">2018-11-24T15:03:51Z</dcterms:created>
  <dcterms:modified xsi:type="dcterms:W3CDTF">2018-11-25T11:14:54Z</dcterms:modified>
</cp:coreProperties>
</file>